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33" r:id="rId5"/>
    <p:sldId id="334" r:id="rId6"/>
    <p:sldId id="335" r:id="rId7"/>
    <p:sldId id="336" r:id="rId8"/>
    <p:sldId id="354" r:id="rId9"/>
    <p:sldId id="337" r:id="rId10"/>
    <p:sldId id="338" r:id="rId11"/>
    <p:sldId id="339" r:id="rId12"/>
    <p:sldId id="340" r:id="rId13"/>
    <p:sldId id="341" r:id="rId14"/>
    <p:sldId id="342" r:id="rId15"/>
    <p:sldId id="343" r:id="rId16"/>
    <p:sldId id="344" r:id="rId17"/>
    <p:sldId id="345" r:id="rId18"/>
    <p:sldId id="346" r:id="rId19"/>
    <p:sldId id="347" r:id="rId20"/>
    <p:sldId id="355" r:id="rId21"/>
    <p:sldId id="348" r:id="rId22"/>
    <p:sldId id="349" r:id="rId23"/>
    <p:sldId id="350" r:id="rId24"/>
    <p:sldId id="351" r:id="rId25"/>
    <p:sldId id="352" r:id="rId26"/>
    <p:sldId id="353" r:id="rId27"/>
    <p:sldId id="356" r:id="rId28"/>
    <p:sldId id="357" r:id="rId29"/>
    <p:sldId id="358" r:id="rId30"/>
    <p:sldId id="359" r:id="rId31"/>
    <p:sldId id="360" r:id="rId32"/>
    <p:sldId id="361" r:id="rId33"/>
    <p:sldId id="362" r:id="rId34"/>
    <p:sldId id="363" r:id="rId35"/>
    <p:sldId id="364" r:id="rId36"/>
    <p:sldId id="365" r:id="rId37"/>
    <p:sldId id="294" r:id="rId38"/>
    <p:sldId id="366" r:id="rId39"/>
    <p:sldId id="367" r:id="rId40"/>
    <p:sldId id="368" r:id="rId41"/>
    <p:sldId id="321" r:id="rId42"/>
    <p:sldId id="369" r:id="rId43"/>
    <p:sldId id="370" r:id="rId44"/>
    <p:sldId id="371" r:id="rId45"/>
    <p:sldId id="372" r:id="rId46"/>
    <p:sldId id="373" r:id="rId47"/>
    <p:sldId id="374" r:id="rId48"/>
    <p:sldId id="3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80" d="100"/>
          <a:sy n="80" d="100"/>
        </p:scale>
        <p:origin x="1284" y="3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tr-TR" sz="1100" dirty="0">
                <a:latin typeface="Abadi" panose="020B0604020104020204" pitchFamily="34" charset="0"/>
              </a:rPr>
              <a:t>ACCURACY</a:t>
            </a:r>
            <a:r>
              <a:rPr lang="tr-TR" sz="1100" baseline="0" dirty="0">
                <a:latin typeface="Abadi" panose="020B0604020104020204" pitchFamily="34" charset="0"/>
              </a:rPr>
              <a:t> OF CLASSIFICATION MODELS</a:t>
            </a:r>
            <a:endParaRPr lang="tr-TR" sz="1100" dirty="0">
              <a:latin typeface="Abadi" panose="020B0604020104020204" pitchFamily="34" charset="0"/>
            </a:endParaRPr>
          </a:p>
        </c:rich>
      </c:tx>
      <c:layout>
        <c:manualLayout>
          <c:xMode val="edge"/>
          <c:yMode val="edge"/>
          <c:x val="0.25815498909231366"/>
          <c:y val="2.5135579059770961E-2"/>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tr-TR"/>
        </a:p>
      </c:txPr>
    </c:title>
    <c:autoTitleDeleted val="0"/>
    <c:plotArea>
      <c:layout>
        <c:manualLayout>
          <c:layoutTarget val="inner"/>
          <c:xMode val="edge"/>
          <c:yMode val="edge"/>
          <c:x val="7.4028133789930659E-2"/>
          <c:y val="0.18927059207387761"/>
          <c:w val="0.90497560330439397"/>
          <c:h val="0.65099577072431603"/>
        </c:manualLayout>
      </c:layout>
      <c:barChart>
        <c:barDir val="col"/>
        <c:grouping val="clustered"/>
        <c:varyColors val="0"/>
        <c:ser>
          <c:idx val="0"/>
          <c:order val="0"/>
          <c:tx>
            <c:strRef>
              <c:f>Sheet1!$B$1</c:f>
              <c:strCache>
                <c:ptCount val="1"/>
                <c:pt idx="0">
                  <c:v>Accuracy Train</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Logreg	</c:v>
                </c:pt>
                <c:pt idx="1">
                  <c:v>Svm</c:v>
                </c:pt>
                <c:pt idx="2">
                  <c:v>Tree</c:v>
                </c:pt>
                <c:pt idx="3">
                  <c:v>Knn</c:v>
                </c:pt>
              </c:strCache>
            </c:strRef>
          </c:cat>
          <c:val>
            <c:numRef>
              <c:f>Sheet1!$B$2:$B$5</c:f>
              <c:numCache>
                <c:formatCode>General</c:formatCode>
                <c:ptCount val="4"/>
                <c:pt idx="0">
                  <c:v>0.84642899999999999</c:v>
                </c:pt>
                <c:pt idx="1">
                  <c:v>0.84821400000000002</c:v>
                </c:pt>
                <c:pt idx="2">
                  <c:v>0.87321400000000005</c:v>
                </c:pt>
                <c:pt idx="3">
                  <c:v>0.84821400000000002</c:v>
                </c:pt>
              </c:numCache>
            </c:numRef>
          </c:val>
          <c:extLst>
            <c:ext xmlns:c16="http://schemas.microsoft.com/office/drawing/2014/chart" uri="{C3380CC4-5D6E-409C-BE32-E72D297353CC}">
              <c16:uniqueId val="{00000000-93AB-4F5C-AA41-2221364E6BDE}"/>
            </c:ext>
          </c:extLst>
        </c:ser>
        <c:ser>
          <c:idx val="1"/>
          <c:order val="1"/>
          <c:tx>
            <c:strRef>
              <c:f>Sheet1!$C$1</c:f>
              <c:strCache>
                <c:ptCount val="1"/>
                <c:pt idx="0">
                  <c:v>Accuracy Test</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tr-T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Logreg	</c:v>
                </c:pt>
                <c:pt idx="1">
                  <c:v>Svm</c:v>
                </c:pt>
                <c:pt idx="2">
                  <c:v>Tree</c:v>
                </c:pt>
                <c:pt idx="3">
                  <c:v>Knn</c:v>
                </c:pt>
              </c:strCache>
            </c:strRef>
          </c:cat>
          <c:val>
            <c:numRef>
              <c:f>Sheet1!$C$2:$C$5</c:f>
              <c:numCache>
                <c:formatCode>General</c:formatCode>
                <c:ptCount val="4"/>
                <c:pt idx="0">
                  <c:v>0.83333299999999999</c:v>
                </c:pt>
                <c:pt idx="1">
                  <c:v>0.83333299999999999</c:v>
                </c:pt>
                <c:pt idx="2">
                  <c:v>0.83333299999999999</c:v>
                </c:pt>
                <c:pt idx="3">
                  <c:v>0.83333299999999999</c:v>
                </c:pt>
              </c:numCache>
            </c:numRef>
          </c:val>
          <c:extLst>
            <c:ext xmlns:c16="http://schemas.microsoft.com/office/drawing/2014/chart" uri="{C3380CC4-5D6E-409C-BE32-E72D297353CC}">
              <c16:uniqueId val="{00000001-93AB-4F5C-AA41-2221364E6BDE}"/>
            </c:ext>
          </c:extLst>
        </c:ser>
        <c:dLbls>
          <c:dLblPos val="outEnd"/>
          <c:showLegendKey val="0"/>
          <c:showVal val="1"/>
          <c:showCatName val="0"/>
          <c:showSerName val="0"/>
          <c:showPercent val="0"/>
          <c:showBubbleSize val="0"/>
        </c:dLbls>
        <c:gapWidth val="164"/>
        <c:overlap val="-22"/>
        <c:axId val="976055896"/>
        <c:axId val="976059504"/>
      </c:barChart>
      <c:catAx>
        <c:axId val="97605589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976059504"/>
        <c:crosses val="autoZero"/>
        <c:auto val="1"/>
        <c:lblAlgn val="ctr"/>
        <c:lblOffset val="100"/>
        <c:noMultiLvlLbl val="0"/>
      </c:catAx>
      <c:valAx>
        <c:axId val="9760595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crossAx val="976055896"/>
        <c:crosses val="autoZero"/>
        <c:crossBetween val="between"/>
      </c:valAx>
      <c:spPr>
        <a:noFill/>
        <a:ln>
          <a:noFill/>
        </a:ln>
        <a:effectLst/>
      </c:spPr>
    </c:plotArea>
    <c:legend>
      <c:legendPos val="t"/>
      <c:layout>
        <c:manualLayout>
          <c:xMode val="edge"/>
          <c:yMode val="edge"/>
          <c:x val="0.31169936718135322"/>
          <c:y val="9.2076967379455754E-2"/>
          <c:w val="0.3766011153419257"/>
          <c:h val="8.030062215586772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D15FC-779C-4B5E-A677-39AC76E3414B}"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endParaRPr lang="tr-TR"/>
        </a:p>
      </dgm:t>
    </dgm:pt>
    <dgm:pt modelId="{EEECAF2D-BDA8-4C9D-8A71-B630FAF61670}">
      <dgm:prSet phldrT="[Text]" custT="1"/>
      <dgm:spPr/>
      <dgm:t>
        <a:bodyPr/>
        <a:lstStyle/>
        <a:p>
          <a:pPr algn="ctr"/>
          <a:r>
            <a:rPr lang="tr-TR" sz="1400" dirty="0" err="1">
              <a:latin typeface="Abadi" panose="020B0604020104020204" pitchFamily="34" charset="0"/>
            </a:rPr>
            <a:t>Request</a:t>
          </a:r>
          <a:r>
            <a:rPr lang="tr-TR" sz="1400" dirty="0">
              <a:latin typeface="Abadi" panose="020B0604020104020204" pitchFamily="34" charset="0"/>
            </a:rPr>
            <a:t> API and </a:t>
          </a:r>
          <a:r>
            <a:rPr lang="tr-TR" sz="1400" dirty="0" err="1">
              <a:latin typeface="Abadi" panose="020B0604020104020204" pitchFamily="34" charset="0"/>
            </a:rPr>
            <a:t>parse</a:t>
          </a:r>
          <a:r>
            <a:rPr lang="tr-TR" sz="1400" dirty="0">
              <a:latin typeface="Abadi" panose="020B0604020104020204" pitchFamily="34" charset="0"/>
            </a:rPr>
            <a:t> </a:t>
          </a:r>
        </a:p>
        <a:p>
          <a:pPr algn="ctr"/>
          <a:r>
            <a:rPr lang="tr-TR" sz="1400" dirty="0">
              <a:latin typeface="Abadi" panose="020B0604020104020204" pitchFamily="34" charset="0"/>
            </a:rPr>
            <a:t>the </a:t>
          </a:r>
          <a:r>
            <a:rPr lang="tr-TR" sz="1400" dirty="0" err="1">
              <a:latin typeface="Abadi" panose="020B0604020104020204" pitchFamily="34" charset="0"/>
            </a:rPr>
            <a:t>SpaceX</a:t>
          </a:r>
          <a:r>
            <a:rPr lang="tr-TR" sz="1400" dirty="0">
              <a:latin typeface="Abadi" panose="020B0604020104020204" pitchFamily="34" charset="0"/>
            </a:rPr>
            <a:t> </a:t>
          </a:r>
          <a:r>
            <a:rPr lang="tr-TR" sz="1400" dirty="0" err="1">
              <a:latin typeface="Abadi" panose="020B0604020104020204" pitchFamily="34" charset="0"/>
            </a:rPr>
            <a:t>launch</a:t>
          </a:r>
          <a:r>
            <a:rPr lang="tr-TR" sz="1400" dirty="0">
              <a:latin typeface="Abadi" panose="020B0604020104020204" pitchFamily="34" charset="0"/>
            </a:rPr>
            <a:t> data</a:t>
          </a:r>
        </a:p>
      </dgm:t>
    </dgm:pt>
    <dgm:pt modelId="{317B5304-BA1F-4364-AF40-7969868AC50C}" type="parTrans" cxnId="{EAE9D8FD-2B1D-41AA-9894-0755CA940351}">
      <dgm:prSet/>
      <dgm:spPr/>
      <dgm:t>
        <a:bodyPr/>
        <a:lstStyle/>
        <a:p>
          <a:endParaRPr lang="tr-TR"/>
        </a:p>
      </dgm:t>
    </dgm:pt>
    <dgm:pt modelId="{20F636CA-8785-4731-900E-EA1CD4EB6948}" type="sibTrans" cxnId="{EAE9D8FD-2B1D-41AA-9894-0755CA940351}">
      <dgm:prSet/>
      <dgm:spPr/>
      <dgm:t>
        <a:bodyPr/>
        <a:lstStyle/>
        <a:p>
          <a:endParaRPr lang="tr-TR"/>
        </a:p>
      </dgm:t>
    </dgm:pt>
    <dgm:pt modelId="{30C47A36-A580-4B8E-AA00-239451F221B7}">
      <dgm:prSet phldrT="[Text]" custT="1"/>
      <dgm:spPr/>
      <dgm:t>
        <a:bodyPr/>
        <a:lstStyle/>
        <a:p>
          <a:r>
            <a:rPr lang="tr-TR" sz="1400" dirty="0" err="1">
              <a:latin typeface="Abadi" panose="020B0604020104020204" pitchFamily="34" charset="0"/>
            </a:rPr>
            <a:t>Filter</a:t>
          </a:r>
          <a:r>
            <a:rPr lang="tr-TR" sz="1400" dirty="0">
              <a:latin typeface="Abadi" panose="020B0604020104020204" pitchFamily="34" charset="0"/>
            </a:rPr>
            <a:t> data to </a:t>
          </a:r>
          <a:r>
            <a:rPr lang="tr-TR" sz="1400" dirty="0" err="1">
              <a:latin typeface="Abadi" panose="020B0604020104020204" pitchFamily="34" charset="0"/>
            </a:rPr>
            <a:t>only</a:t>
          </a:r>
          <a:r>
            <a:rPr lang="tr-TR" sz="1400" dirty="0">
              <a:latin typeface="Abadi" panose="020B0604020104020204" pitchFamily="34" charset="0"/>
            </a:rPr>
            <a:t> </a:t>
          </a:r>
          <a:r>
            <a:rPr lang="tr-TR" sz="1400" dirty="0" err="1">
              <a:latin typeface="Abadi" panose="020B0604020104020204" pitchFamily="34" charset="0"/>
            </a:rPr>
            <a:t>include</a:t>
          </a:r>
          <a:r>
            <a:rPr lang="tr-TR" sz="1400" dirty="0">
              <a:latin typeface="Abadi" panose="020B0604020104020204" pitchFamily="34" charset="0"/>
            </a:rPr>
            <a:t> </a:t>
          </a:r>
        </a:p>
        <a:p>
          <a:r>
            <a:rPr lang="tr-TR" sz="1400" dirty="0">
              <a:latin typeface="Abadi" panose="020B0604020104020204" pitchFamily="34" charset="0"/>
            </a:rPr>
            <a:t>Falcon 9 </a:t>
          </a:r>
          <a:r>
            <a:rPr lang="tr-TR" sz="1400" dirty="0" err="1">
              <a:latin typeface="Abadi" panose="020B0604020104020204" pitchFamily="34" charset="0"/>
            </a:rPr>
            <a:t>launches</a:t>
          </a:r>
          <a:endParaRPr lang="tr-TR" sz="1400" dirty="0">
            <a:latin typeface="Abadi" panose="020B0604020104020204" pitchFamily="34" charset="0"/>
          </a:endParaRPr>
        </a:p>
      </dgm:t>
    </dgm:pt>
    <dgm:pt modelId="{13FE5394-A2AD-4743-8408-D523FBF5C066}" type="parTrans" cxnId="{3BC75021-78F0-489B-80B0-99400D6F6496}">
      <dgm:prSet/>
      <dgm:spPr/>
      <dgm:t>
        <a:bodyPr/>
        <a:lstStyle/>
        <a:p>
          <a:endParaRPr lang="tr-TR"/>
        </a:p>
      </dgm:t>
    </dgm:pt>
    <dgm:pt modelId="{DBF6FF50-91D9-4DCE-A7ED-1C5491AFBEF4}" type="sibTrans" cxnId="{3BC75021-78F0-489B-80B0-99400D6F6496}">
      <dgm:prSet/>
      <dgm:spPr/>
      <dgm:t>
        <a:bodyPr/>
        <a:lstStyle/>
        <a:p>
          <a:endParaRPr lang="tr-TR"/>
        </a:p>
      </dgm:t>
    </dgm:pt>
    <dgm:pt modelId="{A2C8C878-2BD6-4F9F-8A72-64CE17DD4C2C}">
      <dgm:prSet phldrT="[Text]" custT="1"/>
      <dgm:spPr/>
      <dgm:t>
        <a:bodyPr/>
        <a:lstStyle/>
        <a:p>
          <a:r>
            <a:rPr lang="tr-TR" sz="1400" dirty="0" err="1">
              <a:latin typeface="Abadi" panose="020B0604020104020204" pitchFamily="34" charset="0"/>
            </a:rPr>
            <a:t>Deal</a:t>
          </a:r>
          <a:r>
            <a:rPr lang="tr-TR" sz="1400" dirty="0">
              <a:latin typeface="Abadi" panose="020B0604020104020204" pitchFamily="34" charset="0"/>
            </a:rPr>
            <a:t> with </a:t>
          </a:r>
          <a:r>
            <a:rPr lang="tr-TR" sz="1400" dirty="0" err="1">
              <a:latin typeface="Abadi" panose="020B0604020104020204" pitchFamily="34" charset="0"/>
            </a:rPr>
            <a:t>Missing</a:t>
          </a:r>
          <a:r>
            <a:rPr lang="tr-TR" sz="1400" dirty="0">
              <a:latin typeface="Abadi" panose="020B0604020104020204" pitchFamily="34" charset="0"/>
            </a:rPr>
            <a:t> </a:t>
          </a:r>
          <a:r>
            <a:rPr lang="tr-TR" sz="1400" dirty="0" err="1">
              <a:latin typeface="Abadi" panose="020B0604020104020204" pitchFamily="34" charset="0"/>
            </a:rPr>
            <a:t>Values</a:t>
          </a:r>
          <a:endParaRPr lang="tr-TR" sz="1400" dirty="0">
            <a:latin typeface="Abadi" panose="020B0604020104020204" pitchFamily="34" charset="0"/>
          </a:endParaRPr>
        </a:p>
      </dgm:t>
    </dgm:pt>
    <dgm:pt modelId="{B2490F98-F312-4E4E-BDA2-43194E2B4FBC}" type="parTrans" cxnId="{F12CB93B-8DB5-4D03-B1BA-5BD44F9FC339}">
      <dgm:prSet/>
      <dgm:spPr/>
      <dgm:t>
        <a:bodyPr/>
        <a:lstStyle/>
        <a:p>
          <a:endParaRPr lang="tr-TR"/>
        </a:p>
      </dgm:t>
    </dgm:pt>
    <dgm:pt modelId="{C94A549A-303E-4F9B-8DBC-069B0CF9FAE2}" type="sibTrans" cxnId="{F12CB93B-8DB5-4D03-B1BA-5BD44F9FC339}">
      <dgm:prSet/>
      <dgm:spPr/>
      <dgm:t>
        <a:bodyPr/>
        <a:lstStyle/>
        <a:p>
          <a:endParaRPr lang="tr-TR"/>
        </a:p>
      </dgm:t>
    </dgm:pt>
    <dgm:pt modelId="{24C694B3-F3A8-48FF-9DB5-4F343A41CC1E}" type="pres">
      <dgm:prSet presAssocID="{620D15FC-779C-4B5E-A677-39AC76E3414B}" presName="linearFlow" presStyleCnt="0">
        <dgm:presLayoutVars>
          <dgm:resizeHandles val="exact"/>
        </dgm:presLayoutVars>
      </dgm:prSet>
      <dgm:spPr/>
    </dgm:pt>
    <dgm:pt modelId="{D7A8C264-A9FA-48F7-8B2C-C250CD42D156}" type="pres">
      <dgm:prSet presAssocID="{EEECAF2D-BDA8-4C9D-8A71-B630FAF61670}" presName="node" presStyleLbl="node1" presStyleIdx="0" presStyleCnt="3" custScaleX="142478">
        <dgm:presLayoutVars>
          <dgm:bulletEnabled val="1"/>
        </dgm:presLayoutVars>
      </dgm:prSet>
      <dgm:spPr/>
    </dgm:pt>
    <dgm:pt modelId="{AC9237C0-3AF9-4D3C-BE5D-110252BEE903}" type="pres">
      <dgm:prSet presAssocID="{20F636CA-8785-4731-900E-EA1CD4EB6948}" presName="sibTrans" presStyleLbl="sibTrans2D1" presStyleIdx="0" presStyleCnt="2"/>
      <dgm:spPr/>
    </dgm:pt>
    <dgm:pt modelId="{DCD84D00-04A6-43E8-8AC1-4E9CDB29F931}" type="pres">
      <dgm:prSet presAssocID="{20F636CA-8785-4731-900E-EA1CD4EB6948}" presName="connectorText" presStyleLbl="sibTrans2D1" presStyleIdx="0" presStyleCnt="2"/>
      <dgm:spPr/>
    </dgm:pt>
    <dgm:pt modelId="{E8A7B535-C356-4026-9474-35073C51EB3E}" type="pres">
      <dgm:prSet presAssocID="{30C47A36-A580-4B8E-AA00-239451F221B7}" presName="node" presStyleLbl="node1" presStyleIdx="1" presStyleCnt="3" custScaleX="142618">
        <dgm:presLayoutVars>
          <dgm:bulletEnabled val="1"/>
        </dgm:presLayoutVars>
      </dgm:prSet>
      <dgm:spPr/>
    </dgm:pt>
    <dgm:pt modelId="{EB7AA8EF-A48B-4722-9762-016B470E90EE}" type="pres">
      <dgm:prSet presAssocID="{DBF6FF50-91D9-4DCE-A7ED-1C5491AFBEF4}" presName="sibTrans" presStyleLbl="sibTrans2D1" presStyleIdx="1" presStyleCnt="2"/>
      <dgm:spPr/>
    </dgm:pt>
    <dgm:pt modelId="{6CDFE4A4-39BA-4E49-BD6C-C37E9DACB902}" type="pres">
      <dgm:prSet presAssocID="{DBF6FF50-91D9-4DCE-A7ED-1C5491AFBEF4}" presName="connectorText" presStyleLbl="sibTrans2D1" presStyleIdx="1" presStyleCnt="2"/>
      <dgm:spPr/>
    </dgm:pt>
    <dgm:pt modelId="{0D712A9C-C560-4D2D-80A2-DE71E15BA900}" type="pres">
      <dgm:prSet presAssocID="{A2C8C878-2BD6-4F9F-8A72-64CE17DD4C2C}" presName="node" presStyleLbl="node1" presStyleIdx="2" presStyleCnt="3" custScaleX="142618">
        <dgm:presLayoutVars>
          <dgm:bulletEnabled val="1"/>
        </dgm:presLayoutVars>
      </dgm:prSet>
      <dgm:spPr/>
    </dgm:pt>
  </dgm:ptLst>
  <dgm:cxnLst>
    <dgm:cxn modelId="{3BC75021-78F0-489B-80B0-99400D6F6496}" srcId="{620D15FC-779C-4B5E-A677-39AC76E3414B}" destId="{30C47A36-A580-4B8E-AA00-239451F221B7}" srcOrd="1" destOrd="0" parTransId="{13FE5394-A2AD-4743-8408-D523FBF5C066}" sibTransId="{DBF6FF50-91D9-4DCE-A7ED-1C5491AFBEF4}"/>
    <dgm:cxn modelId="{96173F38-98C3-4AFC-A08B-96D6AE304FE2}" type="presOf" srcId="{DBF6FF50-91D9-4DCE-A7ED-1C5491AFBEF4}" destId="{EB7AA8EF-A48B-4722-9762-016B470E90EE}" srcOrd="0" destOrd="0" presId="urn:microsoft.com/office/officeart/2005/8/layout/process2"/>
    <dgm:cxn modelId="{F12CB93B-8DB5-4D03-B1BA-5BD44F9FC339}" srcId="{620D15FC-779C-4B5E-A677-39AC76E3414B}" destId="{A2C8C878-2BD6-4F9F-8A72-64CE17DD4C2C}" srcOrd="2" destOrd="0" parTransId="{B2490F98-F312-4E4E-BDA2-43194E2B4FBC}" sibTransId="{C94A549A-303E-4F9B-8DBC-069B0CF9FAE2}"/>
    <dgm:cxn modelId="{3DCFC47A-1373-4B85-800E-DC559E858040}" type="presOf" srcId="{20F636CA-8785-4731-900E-EA1CD4EB6948}" destId="{DCD84D00-04A6-43E8-8AC1-4E9CDB29F931}" srcOrd="1" destOrd="0" presId="urn:microsoft.com/office/officeart/2005/8/layout/process2"/>
    <dgm:cxn modelId="{8A63B98C-B0AC-4AE1-873E-7D95DAAC8546}" type="presOf" srcId="{EEECAF2D-BDA8-4C9D-8A71-B630FAF61670}" destId="{D7A8C264-A9FA-48F7-8B2C-C250CD42D156}" srcOrd="0" destOrd="0" presId="urn:microsoft.com/office/officeart/2005/8/layout/process2"/>
    <dgm:cxn modelId="{654BEF9C-3E3B-4D27-8B5C-27415C869986}" type="presOf" srcId="{620D15FC-779C-4B5E-A677-39AC76E3414B}" destId="{24C694B3-F3A8-48FF-9DB5-4F343A41CC1E}" srcOrd="0" destOrd="0" presId="urn:microsoft.com/office/officeart/2005/8/layout/process2"/>
    <dgm:cxn modelId="{2BACE1AB-9624-468A-97B4-D35C5DAB09F5}" type="presOf" srcId="{DBF6FF50-91D9-4DCE-A7ED-1C5491AFBEF4}" destId="{6CDFE4A4-39BA-4E49-BD6C-C37E9DACB902}" srcOrd="1" destOrd="0" presId="urn:microsoft.com/office/officeart/2005/8/layout/process2"/>
    <dgm:cxn modelId="{221190AF-2F52-47B5-A87D-31546122C8DD}" type="presOf" srcId="{30C47A36-A580-4B8E-AA00-239451F221B7}" destId="{E8A7B535-C356-4026-9474-35073C51EB3E}" srcOrd="0" destOrd="0" presId="urn:microsoft.com/office/officeart/2005/8/layout/process2"/>
    <dgm:cxn modelId="{F3C93ABE-A56E-4175-8D8A-3E8AF2300F4C}" type="presOf" srcId="{A2C8C878-2BD6-4F9F-8A72-64CE17DD4C2C}" destId="{0D712A9C-C560-4D2D-80A2-DE71E15BA900}" srcOrd="0" destOrd="0" presId="urn:microsoft.com/office/officeart/2005/8/layout/process2"/>
    <dgm:cxn modelId="{CA5359F7-5840-4870-92C8-889050B23320}" type="presOf" srcId="{20F636CA-8785-4731-900E-EA1CD4EB6948}" destId="{AC9237C0-3AF9-4D3C-BE5D-110252BEE903}" srcOrd="0" destOrd="0" presId="urn:microsoft.com/office/officeart/2005/8/layout/process2"/>
    <dgm:cxn modelId="{EAE9D8FD-2B1D-41AA-9894-0755CA940351}" srcId="{620D15FC-779C-4B5E-A677-39AC76E3414B}" destId="{EEECAF2D-BDA8-4C9D-8A71-B630FAF61670}" srcOrd="0" destOrd="0" parTransId="{317B5304-BA1F-4364-AF40-7969868AC50C}" sibTransId="{20F636CA-8785-4731-900E-EA1CD4EB6948}"/>
    <dgm:cxn modelId="{33880964-025E-459F-BF72-950999CC4DD8}" type="presParOf" srcId="{24C694B3-F3A8-48FF-9DB5-4F343A41CC1E}" destId="{D7A8C264-A9FA-48F7-8B2C-C250CD42D156}" srcOrd="0" destOrd="0" presId="urn:microsoft.com/office/officeart/2005/8/layout/process2"/>
    <dgm:cxn modelId="{84392B24-BFCB-4830-A691-15BEC8465144}" type="presParOf" srcId="{24C694B3-F3A8-48FF-9DB5-4F343A41CC1E}" destId="{AC9237C0-3AF9-4D3C-BE5D-110252BEE903}" srcOrd="1" destOrd="0" presId="urn:microsoft.com/office/officeart/2005/8/layout/process2"/>
    <dgm:cxn modelId="{9E772CEC-48C5-422F-8119-86CE41287881}" type="presParOf" srcId="{AC9237C0-3AF9-4D3C-BE5D-110252BEE903}" destId="{DCD84D00-04A6-43E8-8AC1-4E9CDB29F931}" srcOrd="0" destOrd="0" presId="urn:microsoft.com/office/officeart/2005/8/layout/process2"/>
    <dgm:cxn modelId="{ACCD5DA5-C114-40E6-991B-0A0F54026C0D}" type="presParOf" srcId="{24C694B3-F3A8-48FF-9DB5-4F343A41CC1E}" destId="{E8A7B535-C356-4026-9474-35073C51EB3E}" srcOrd="2" destOrd="0" presId="urn:microsoft.com/office/officeart/2005/8/layout/process2"/>
    <dgm:cxn modelId="{31CB0CB2-5969-4B90-BA36-6807DCA028E6}" type="presParOf" srcId="{24C694B3-F3A8-48FF-9DB5-4F343A41CC1E}" destId="{EB7AA8EF-A48B-4722-9762-016B470E90EE}" srcOrd="3" destOrd="0" presId="urn:microsoft.com/office/officeart/2005/8/layout/process2"/>
    <dgm:cxn modelId="{78FC669D-B999-4B68-9320-20B37951C833}" type="presParOf" srcId="{EB7AA8EF-A48B-4722-9762-016B470E90EE}" destId="{6CDFE4A4-39BA-4E49-BD6C-C37E9DACB902}" srcOrd="0" destOrd="0" presId="urn:microsoft.com/office/officeart/2005/8/layout/process2"/>
    <dgm:cxn modelId="{B7D25DAE-0539-479B-A596-5FC1210C46D2}" type="presParOf" srcId="{24C694B3-F3A8-48FF-9DB5-4F343A41CC1E}" destId="{0D712A9C-C560-4D2D-80A2-DE71E15BA90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0D15FC-779C-4B5E-A677-39AC76E3414B}" type="doc">
      <dgm:prSet loTypeId="urn:microsoft.com/office/officeart/2005/8/layout/process2" loCatId="process" qsTypeId="urn:microsoft.com/office/officeart/2005/8/quickstyle/simple1" qsCatId="simple" csTypeId="urn:microsoft.com/office/officeart/2005/8/colors/accent0_2" csCatId="mainScheme" phldr="1"/>
      <dgm:spPr/>
      <dgm:t>
        <a:bodyPr/>
        <a:lstStyle/>
        <a:p>
          <a:endParaRPr lang="tr-TR"/>
        </a:p>
      </dgm:t>
    </dgm:pt>
    <dgm:pt modelId="{EEECAF2D-BDA8-4C9D-8A71-B630FAF61670}">
      <dgm:prSet phldrT="[Text]" custT="1"/>
      <dgm:spPr/>
      <dgm:t>
        <a:bodyPr/>
        <a:lstStyle/>
        <a:p>
          <a:pPr algn="ctr">
            <a:lnSpc>
              <a:spcPct val="100000"/>
            </a:lnSpc>
          </a:pPr>
          <a:r>
            <a:rPr lang="tr-TR" sz="1400" dirty="0" err="1">
              <a:latin typeface="Abadi" panose="020B0604020104020204" pitchFamily="34" charset="0"/>
            </a:rPr>
            <a:t>Extract</a:t>
          </a:r>
          <a:r>
            <a:rPr lang="tr-TR" sz="1400" dirty="0">
              <a:latin typeface="Abadi" panose="020B0604020104020204" pitchFamily="34" charset="0"/>
            </a:rPr>
            <a:t> data </a:t>
          </a:r>
        </a:p>
        <a:p>
          <a:pPr algn="ctr">
            <a:lnSpc>
              <a:spcPct val="100000"/>
            </a:lnSpc>
          </a:pPr>
          <a:r>
            <a:rPr lang="tr-TR" sz="1400" dirty="0" err="1">
              <a:latin typeface="Abadi" panose="020B0604020104020204" pitchFamily="34" charset="0"/>
            </a:rPr>
            <a:t>using</a:t>
          </a:r>
          <a:r>
            <a:rPr lang="tr-TR" sz="1400" dirty="0">
              <a:latin typeface="Abadi" panose="020B0604020104020204" pitchFamily="34" charset="0"/>
            </a:rPr>
            <a:t> </a:t>
          </a:r>
          <a:r>
            <a:rPr lang="tr-TR" sz="1400" dirty="0" err="1">
              <a:latin typeface="Abadi" panose="020B0604020104020204" pitchFamily="34" charset="0"/>
            </a:rPr>
            <a:t>BeautifulSoup</a:t>
          </a:r>
          <a:endParaRPr lang="tr-TR" sz="1400" dirty="0">
            <a:latin typeface="Abadi" panose="020B0604020104020204" pitchFamily="34" charset="0"/>
          </a:endParaRPr>
        </a:p>
      </dgm:t>
    </dgm:pt>
    <dgm:pt modelId="{317B5304-BA1F-4364-AF40-7969868AC50C}" type="parTrans" cxnId="{EAE9D8FD-2B1D-41AA-9894-0755CA940351}">
      <dgm:prSet/>
      <dgm:spPr/>
      <dgm:t>
        <a:bodyPr/>
        <a:lstStyle/>
        <a:p>
          <a:endParaRPr lang="tr-TR"/>
        </a:p>
      </dgm:t>
    </dgm:pt>
    <dgm:pt modelId="{20F636CA-8785-4731-900E-EA1CD4EB6948}" type="sibTrans" cxnId="{EAE9D8FD-2B1D-41AA-9894-0755CA940351}">
      <dgm:prSet/>
      <dgm:spPr/>
      <dgm:t>
        <a:bodyPr/>
        <a:lstStyle/>
        <a:p>
          <a:endParaRPr lang="tr-TR"/>
        </a:p>
      </dgm:t>
    </dgm:pt>
    <dgm:pt modelId="{30C47A36-A580-4B8E-AA00-239451F221B7}">
      <dgm:prSet phldrT="[Text]" custT="1"/>
      <dgm:spPr/>
      <dgm:t>
        <a:bodyPr/>
        <a:lstStyle/>
        <a:p>
          <a:r>
            <a:rPr lang="tr-TR" sz="1400" dirty="0" err="1">
              <a:latin typeface="Abadi" panose="020B0604020104020204" pitchFamily="34" charset="0"/>
            </a:rPr>
            <a:t>Get</a:t>
          </a:r>
          <a:r>
            <a:rPr lang="tr-TR" sz="1400" dirty="0">
              <a:latin typeface="Abadi" panose="020B0604020104020204" pitchFamily="34" charset="0"/>
            </a:rPr>
            <a:t> HTML </a:t>
          </a:r>
          <a:r>
            <a:rPr lang="tr-TR" sz="1400" dirty="0" err="1">
              <a:latin typeface="Abadi" panose="020B0604020104020204" pitchFamily="34" charset="0"/>
            </a:rPr>
            <a:t>Response</a:t>
          </a:r>
          <a:endParaRPr lang="tr-TR" sz="1400" dirty="0">
            <a:latin typeface="Abadi" panose="020B0604020104020204" pitchFamily="34" charset="0"/>
          </a:endParaRPr>
        </a:p>
        <a:p>
          <a:r>
            <a:rPr lang="tr-TR" sz="1400" dirty="0" err="1">
              <a:latin typeface="Abadi" panose="020B0604020104020204" pitchFamily="34" charset="0"/>
            </a:rPr>
            <a:t>From</a:t>
          </a:r>
          <a:r>
            <a:rPr lang="tr-TR" sz="1400" dirty="0">
              <a:latin typeface="Abadi" panose="020B0604020104020204" pitchFamily="34" charset="0"/>
            </a:rPr>
            <a:t> Wikipedia</a:t>
          </a:r>
        </a:p>
      </dgm:t>
    </dgm:pt>
    <dgm:pt modelId="{13FE5394-A2AD-4743-8408-D523FBF5C066}" type="parTrans" cxnId="{3BC75021-78F0-489B-80B0-99400D6F6496}">
      <dgm:prSet/>
      <dgm:spPr/>
      <dgm:t>
        <a:bodyPr/>
        <a:lstStyle/>
        <a:p>
          <a:endParaRPr lang="tr-TR"/>
        </a:p>
      </dgm:t>
    </dgm:pt>
    <dgm:pt modelId="{DBF6FF50-91D9-4DCE-A7ED-1C5491AFBEF4}" type="sibTrans" cxnId="{3BC75021-78F0-489B-80B0-99400D6F6496}">
      <dgm:prSet/>
      <dgm:spPr/>
      <dgm:t>
        <a:bodyPr/>
        <a:lstStyle/>
        <a:p>
          <a:endParaRPr lang="tr-TR"/>
        </a:p>
      </dgm:t>
    </dgm:pt>
    <dgm:pt modelId="{A2C8C878-2BD6-4F9F-8A72-64CE17DD4C2C}">
      <dgm:prSet phldrT="[Text]" custT="1"/>
      <dgm:spPr/>
      <dgm:t>
        <a:bodyPr/>
        <a:lstStyle/>
        <a:p>
          <a:r>
            <a:rPr lang="tr-TR" sz="1400" dirty="0" err="1">
              <a:latin typeface="Abadi" panose="020B0604020104020204" pitchFamily="34" charset="0"/>
            </a:rPr>
            <a:t>Create</a:t>
          </a:r>
          <a:r>
            <a:rPr lang="tr-TR" sz="1400" dirty="0">
              <a:latin typeface="Abadi" panose="020B0604020104020204" pitchFamily="34" charset="0"/>
            </a:rPr>
            <a:t> a data </a:t>
          </a:r>
          <a:r>
            <a:rPr lang="tr-TR" sz="1400" dirty="0" err="1">
              <a:latin typeface="Abadi" panose="020B0604020104020204" pitchFamily="34" charset="0"/>
            </a:rPr>
            <a:t>frame</a:t>
          </a:r>
          <a:r>
            <a:rPr lang="tr-TR" sz="1400" dirty="0">
              <a:latin typeface="Abadi" panose="020B0604020104020204" pitchFamily="34" charset="0"/>
            </a:rPr>
            <a:t> by</a:t>
          </a:r>
        </a:p>
        <a:p>
          <a:r>
            <a:rPr lang="tr-TR" sz="1400" dirty="0" err="1">
              <a:latin typeface="Abadi" panose="020B0604020104020204" pitchFamily="34" charset="0"/>
            </a:rPr>
            <a:t>parsing</a:t>
          </a:r>
          <a:r>
            <a:rPr lang="tr-TR" sz="1400" dirty="0">
              <a:latin typeface="Abadi" panose="020B0604020104020204" pitchFamily="34" charset="0"/>
            </a:rPr>
            <a:t> the HTML </a:t>
          </a:r>
          <a:r>
            <a:rPr lang="tr-TR" sz="1400" dirty="0" err="1">
              <a:latin typeface="Abadi" panose="020B0604020104020204" pitchFamily="34" charset="0"/>
            </a:rPr>
            <a:t>tables</a:t>
          </a:r>
          <a:endParaRPr lang="tr-TR" sz="1400" dirty="0">
            <a:latin typeface="Abadi" panose="020B0604020104020204" pitchFamily="34" charset="0"/>
          </a:endParaRPr>
        </a:p>
      </dgm:t>
    </dgm:pt>
    <dgm:pt modelId="{B2490F98-F312-4E4E-BDA2-43194E2B4FBC}" type="parTrans" cxnId="{F12CB93B-8DB5-4D03-B1BA-5BD44F9FC339}">
      <dgm:prSet/>
      <dgm:spPr/>
      <dgm:t>
        <a:bodyPr/>
        <a:lstStyle/>
        <a:p>
          <a:endParaRPr lang="tr-TR"/>
        </a:p>
      </dgm:t>
    </dgm:pt>
    <dgm:pt modelId="{C94A549A-303E-4F9B-8DBC-069B0CF9FAE2}" type="sibTrans" cxnId="{F12CB93B-8DB5-4D03-B1BA-5BD44F9FC339}">
      <dgm:prSet/>
      <dgm:spPr/>
      <dgm:t>
        <a:bodyPr/>
        <a:lstStyle/>
        <a:p>
          <a:endParaRPr lang="tr-TR"/>
        </a:p>
      </dgm:t>
    </dgm:pt>
    <dgm:pt modelId="{E44D6052-FC0D-48E8-B761-4277A5B9F46E}">
      <dgm:prSet phldrT="[Text]" custT="1"/>
      <dgm:spPr/>
      <dgm:t>
        <a:bodyPr/>
        <a:lstStyle/>
        <a:p>
          <a:r>
            <a:rPr lang="tr-TR" sz="1400" dirty="0">
              <a:latin typeface="Abadi" panose="020B0604020104020204" pitchFamily="34" charset="0"/>
            </a:rPr>
            <a:t>Normalize data into </a:t>
          </a:r>
          <a:r>
            <a:rPr lang="tr-TR" sz="1400" dirty="0" err="1">
              <a:latin typeface="Abadi" panose="020B0604020104020204" pitchFamily="34" charset="0"/>
            </a:rPr>
            <a:t>flat</a:t>
          </a:r>
          <a:r>
            <a:rPr lang="tr-TR" sz="1400" dirty="0">
              <a:latin typeface="Abadi" panose="020B0604020104020204" pitchFamily="34" charset="0"/>
            </a:rPr>
            <a:t> data file </a:t>
          </a:r>
          <a:r>
            <a:rPr lang="tr-TR" sz="1400" dirty="0" err="1">
              <a:latin typeface="Abadi" panose="020B0604020104020204" pitchFamily="34" charset="0"/>
            </a:rPr>
            <a:t>such</a:t>
          </a:r>
          <a:r>
            <a:rPr lang="tr-TR" sz="1400" dirty="0">
              <a:latin typeface="Abadi" panose="020B0604020104020204" pitchFamily="34" charset="0"/>
            </a:rPr>
            <a:t> as .</a:t>
          </a:r>
          <a:r>
            <a:rPr lang="tr-TR" sz="1400" dirty="0" err="1">
              <a:latin typeface="Abadi" panose="020B0604020104020204" pitchFamily="34" charset="0"/>
            </a:rPr>
            <a:t>csv</a:t>
          </a:r>
          <a:endParaRPr lang="tr-TR" sz="1400" dirty="0">
            <a:latin typeface="Abadi" panose="020B0604020104020204" pitchFamily="34" charset="0"/>
          </a:endParaRPr>
        </a:p>
      </dgm:t>
    </dgm:pt>
    <dgm:pt modelId="{AE55F156-D858-444B-B649-3CD20180D407}" type="parTrans" cxnId="{D0F10380-B066-4458-A7A1-10AA3B452F3B}">
      <dgm:prSet/>
      <dgm:spPr/>
      <dgm:t>
        <a:bodyPr/>
        <a:lstStyle/>
        <a:p>
          <a:endParaRPr lang="tr-TR"/>
        </a:p>
      </dgm:t>
    </dgm:pt>
    <dgm:pt modelId="{2523EEA2-CB84-46F5-90D3-D8E72096DAFE}" type="sibTrans" cxnId="{D0F10380-B066-4458-A7A1-10AA3B452F3B}">
      <dgm:prSet/>
      <dgm:spPr/>
      <dgm:t>
        <a:bodyPr/>
        <a:lstStyle/>
        <a:p>
          <a:endParaRPr lang="tr-TR"/>
        </a:p>
      </dgm:t>
    </dgm:pt>
    <dgm:pt modelId="{24C694B3-F3A8-48FF-9DB5-4F343A41CC1E}" type="pres">
      <dgm:prSet presAssocID="{620D15FC-779C-4B5E-A677-39AC76E3414B}" presName="linearFlow" presStyleCnt="0">
        <dgm:presLayoutVars>
          <dgm:resizeHandles val="exact"/>
        </dgm:presLayoutVars>
      </dgm:prSet>
      <dgm:spPr/>
    </dgm:pt>
    <dgm:pt modelId="{D7A8C264-A9FA-48F7-8B2C-C250CD42D156}" type="pres">
      <dgm:prSet presAssocID="{EEECAF2D-BDA8-4C9D-8A71-B630FAF61670}" presName="node" presStyleLbl="node1" presStyleIdx="0" presStyleCnt="4" custScaleX="169638" custLinFactNeighborX="-11988" custLinFactNeighborY="-12283">
        <dgm:presLayoutVars>
          <dgm:bulletEnabled val="1"/>
        </dgm:presLayoutVars>
      </dgm:prSet>
      <dgm:spPr/>
    </dgm:pt>
    <dgm:pt modelId="{AC9237C0-3AF9-4D3C-BE5D-110252BEE903}" type="pres">
      <dgm:prSet presAssocID="{20F636CA-8785-4731-900E-EA1CD4EB6948}" presName="sibTrans" presStyleLbl="sibTrans2D1" presStyleIdx="0" presStyleCnt="3"/>
      <dgm:spPr/>
    </dgm:pt>
    <dgm:pt modelId="{DCD84D00-04A6-43E8-8AC1-4E9CDB29F931}" type="pres">
      <dgm:prSet presAssocID="{20F636CA-8785-4731-900E-EA1CD4EB6948}" presName="connectorText" presStyleLbl="sibTrans2D1" presStyleIdx="0" presStyleCnt="3"/>
      <dgm:spPr/>
    </dgm:pt>
    <dgm:pt modelId="{E8A7B535-C356-4026-9474-35073C51EB3E}" type="pres">
      <dgm:prSet presAssocID="{30C47A36-A580-4B8E-AA00-239451F221B7}" presName="node" presStyleLbl="node1" presStyleIdx="1" presStyleCnt="4" custScaleX="166183">
        <dgm:presLayoutVars>
          <dgm:bulletEnabled val="1"/>
        </dgm:presLayoutVars>
      </dgm:prSet>
      <dgm:spPr/>
    </dgm:pt>
    <dgm:pt modelId="{EB7AA8EF-A48B-4722-9762-016B470E90EE}" type="pres">
      <dgm:prSet presAssocID="{DBF6FF50-91D9-4DCE-A7ED-1C5491AFBEF4}" presName="sibTrans" presStyleLbl="sibTrans2D1" presStyleIdx="1" presStyleCnt="3"/>
      <dgm:spPr/>
    </dgm:pt>
    <dgm:pt modelId="{6CDFE4A4-39BA-4E49-BD6C-C37E9DACB902}" type="pres">
      <dgm:prSet presAssocID="{DBF6FF50-91D9-4DCE-A7ED-1C5491AFBEF4}" presName="connectorText" presStyleLbl="sibTrans2D1" presStyleIdx="1" presStyleCnt="3"/>
      <dgm:spPr/>
    </dgm:pt>
    <dgm:pt modelId="{0D712A9C-C560-4D2D-80A2-DE71E15BA900}" type="pres">
      <dgm:prSet presAssocID="{A2C8C878-2BD6-4F9F-8A72-64CE17DD4C2C}" presName="node" presStyleLbl="node1" presStyleIdx="2" presStyleCnt="4" custScaleX="169638">
        <dgm:presLayoutVars>
          <dgm:bulletEnabled val="1"/>
        </dgm:presLayoutVars>
      </dgm:prSet>
      <dgm:spPr/>
    </dgm:pt>
    <dgm:pt modelId="{8276268A-E007-49A6-8228-6B90A14E4F39}" type="pres">
      <dgm:prSet presAssocID="{C94A549A-303E-4F9B-8DBC-069B0CF9FAE2}" presName="sibTrans" presStyleLbl="sibTrans2D1" presStyleIdx="2" presStyleCnt="3"/>
      <dgm:spPr/>
    </dgm:pt>
    <dgm:pt modelId="{8F246FAE-8472-46C6-B1CA-320D08799107}" type="pres">
      <dgm:prSet presAssocID="{C94A549A-303E-4F9B-8DBC-069B0CF9FAE2}" presName="connectorText" presStyleLbl="sibTrans2D1" presStyleIdx="2" presStyleCnt="3"/>
      <dgm:spPr/>
    </dgm:pt>
    <dgm:pt modelId="{36DC81F5-650B-4E6F-87DF-7E6D155A6BA8}" type="pres">
      <dgm:prSet presAssocID="{E44D6052-FC0D-48E8-B761-4277A5B9F46E}" presName="node" presStyleLbl="node1" presStyleIdx="3" presStyleCnt="4" custScaleX="166183">
        <dgm:presLayoutVars>
          <dgm:bulletEnabled val="1"/>
        </dgm:presLayoutVars>
      </dgm:prSet>
      <dgm:spPr/>
    </dgm:pt>
  </dgm:ptLst>
  <dgm:cxnLst>
    <dgm:cxn modelId="{3BC75021-78F0-489B-80B0-99400D6F6496}" srcId="{620D15FC-779C-4B5E-A677-39AC76E3414B}" destId="{30C47A36-A580-4B8E-AA00-239451F221B7}" srcOrd="1" destOrd="0" parTransId="{13FE5394-A2AD-4743-8408-D523FBF5C066}" sibTransId="{DBF6FF50-91D9-4DCE-A7ED-1C5491AFBEF4}"/>
    <dgm:cxn modelId="{7425C626-8891-4DDA-91B3-FE5096220F78}" type="presOf" srcId="{E44D6052-FC0D-48E8-B761-4277A5B9F46E}" destId="{36DC81F5-650B-4E6F-87DF-7E6D155A6BA8}" srcOrd="0" destOrd="0" presId="urn:microsoft.com/office/officeart/2005/8/layout/process2"/>
    <dgm:cxn modelId="{96173F38-98C3-4AFC-A08B-96D6AE304FE2}" type="presOf" srcId="{DBF6FF50-91D9-4DCE-A7ED-1C5491AFBEF4}" destId="{EB7AA8EF-A48B-4722-9762-016B470E90EE}" srcOrd="0" destOrd="0" presId="urn:microsoft.com/office/officeart/2005/8/layout/process2"/>
    <dgm:cxn modelId="{F12CB93B-8DB5-4D03-B1BA-5BD44F9FC339}" srcId="{620D15FC-779C-4B5E-A677-39AC76E3414B}" destId="{A2C8C878-2BD6-4F9F-8A72-64CE17DD4C2C}" srcOrd="2" destOrd="0" parTransId="{B2490F98-F312-4E4E-BDA2-43194E2B4FBC}" sibTransId="{C94A549A-303E-4F9B-8DBC-069B0CF9FAE2}"/>
    <dgm:cxn modelId="{3DCFC47A-1373-4B85-800E-DC559E858040}" type="presOf" srcId="{20F636CA-8785-4731-900E-EA1CD4EB6948}" destId="{DCD84D00-04A6-43E8-8AC1-4E9CDB29F931}" srcOrd="1" destOrd="0" presId="urn:microsoft.com/office/officeart/2005/8/layout/process2"/>
    <dgm:cxn modelId="{D0F10380-B066-4458-A7A1-10AA3B452F3B}" srcId="{620D15FC-779C-4B5E-A677-39AC76E3414B}" destId="{E44D6052-FC0D-48E8-B761-4277A5B9F46E}" srcOrd="3" destOrd="0" parTransId="{AE55F156-D858-444B-B649-3CD20180D407}" sibTransId="{2523EEA2-CB84-46F5-90D3-D8E72096DAFE}"/>
    <dgm:cxn modelId="{8A63B98C-B0AC-4AE1-873E-7D95DAAC8546}" type="presOf" srcId="{EEECAF2D-BDA8-4C9D-8A71-B630FAF61670}" destId="{D7A8C264-A9FA-48F7-8B2C-C250CD42D156}" srcOrd="0" destOrd="0" presId="urn:microsoft.com/office/officeart/2005/8/layout/process2"/>
    <dgm:cxn modelId="{654BEF9C-3E3B-4D27-8B5C-27415C869986}" type="presOf" srcId="{620D15FC-779C-4B5E-A677-39AC76E3414B}" destId="{24C694B3-F3A8-48FF-9DB5-4F343A41CC1E}" srcOrd="0" destOrd="0" presId="urn:microsoft.com/office/officeart/2005/8/layout/process2"/>
    <dgm:cxn modelId="{6734A4A9-AC7A-4AC5-A1DB-C19F1940B621}" type="presOf" srcId="{C94A549A-303E-4F9B-8DBC-069B0CF9FAE2}" destId="{8276268A-E007-49A6-8228-6B90A14E4F39}" srcOrd="0" destOrd="0" presId="urn:microsoft.com/office/officeart/2005/8/layout/process2"/>
    <dgm:cxn modelId="{2BACE1AB-9624-468A-97B4-D35C5DAB09F5}" type="presOf" srcId="{DBF6FF50-91D9-4DCE-A7ED-1C5491AFBEF4}" destId="{6CDFE4A4-39BA-4E49-BD6C-C37E9DACB902}" srcOrd="1" destOrd="0" presId="urn:microsoft.com/office/officeart/2005/8/layout/process2"/>
    <dgm:cxn modelId="{221190AF-2F52-47B5-A87D-31546122C8DD}" type="presOf" srcId="{30C47A36-A580-4B8E-AA00-239451F221B7}" destId="{E8A7B535-C356-4026-9474-35073C51EB3E}" srcOrd="0" destOrd="0" presId="urn:microsoft.com/office/officeart/2005/8/layout/process2"/>
    <dgm:cxn modelId="{F3C93ABE-A56E-4175-8D8A-3E8AF2300F4C}" type="presOf" srcId="{A2C8C878-2BD6-4F9F-8A72-64CE17DD4C2C}" destId="{0D712A9C-C560-4D2D-80A2-DE71E15BA900}" srcOrd="0" destOrd="0" presId="urn:microsoft.com/office/officeart/2005/8/layout/process2"/>
    <dgm:cxn modelId="{F48C39CB-318E-49A7-8B80-9F6A47EE2307}" type="presOf" srcId="{C94A549A-303E-4F9B-8DBC-069B0CF9FAE2}" destId="{8F246FAE-8472-46C6-B1CA-320D08799107}" srcOrd="1" destOrd="0" presId="urn:microsoft.com/office/officeart/2005/8/layout/process2"/>
    <dgm:cxn modelId="{CA5359F7-5840-4870-92C8-889050B23320}" type="presOf" srcId="{20F636CA-8785-4731-900E-EA1CD4EB6948}" destId="{AC9237C0-3AF9-4D3C-BE5D-110252BEE903}" srcOrd="0" destOrd="0" presId="urn:microsoft.com/office/officeart/2005/8/layout/process2"/>
    <dgm:cxn modelId="{EAE9D8FD-2B1D-41AA-9894-0755CA940351}" srcId="{620D15FC-779C-4B5E-A677-39AC76E3414B}" destId="{EEECAF2D-BDA8-4C9D-8A71-B630FAF61670}" srcOrd="0" destOrd="0" parTransId="{317B5304-BA1F-4364-AF40-7969868AC50C}" sibTransId="{20F636CA-8785-4731-900E-EA1CD4EB6948}"/>
    <dgm:cxn modelId="{33880964-025E-459F-BF72-950999CC4DD8}" type="presParOf" srcId="{24C694B3-F3A8-48FF-9DB5-4F343A41CC1E}" destId="{D7A8C264-A9FA-48F7-8B2C-C250CD42D156}" srcOrd="0" destOrd="0" presId="urn:microsoft.com/office/officeart/2005/8/layout/process2"/>
    <dgm:cxn modelId="{84392B24-BFCB-4830-A691-15BEC8465144}" type="presParOf" srcId="{24C694B3-F3A8-48FF-9DB5-4F343A41CC1E}" destId="{AC9237C0-3AF9-4D3C-BE5D-110252BEE903}" srcOrd="1" destOrd="0" presId="urn:microsoft.com/office/officeart/2005/8/layout/process2"/>
    <dgm:cxn modelId="{9E772CEC-48C5-422F-8119-86CE41287881}" type="presParOf" srcId="{AC9237C0-3AF9-4D3C-BE5D-110252BEE903}" destId="{DCD84D00-04A6-43E8-8AC1-4E9CDB29F931}" srcOrd="0" destOrd="0" presId="urn:microsoft.com/office/officeart/2005/8/layout/process2"/>
    <dgm:cxn modelId="{ACCD5DA5-C114-40E6-991B-0A0F54026C0D}" type="presParOf" srcId="{24C694B3-F3A8-48FF-9DB5-4F343A41CC1E}" destId="{E8A7B535-C356-4026-9474-35073C51EB3E}" srcOrd="2" destOrd="0" presId="urn:microsoft.com/office/officeart/2005/8/layout/process2"/>
    <dgm:cxn modelId="{31CB0CB2-5969-4B90-BA36-6807DCA028E6}" type="presParOf" srcId="{24C694B3-F3A8-48FF-9DB5-4F343A41CC1E}" destId="{EB7AA8EF-A48B-4722-9762-016B470E90EE}" srcOrd="3" destOrd="0" presId="urn:microsoft.com/office/officeart/2005/8/layout/process2"/>
    <dgm:cxn modelId="{78FC669D-B999-4B68-9320-20B37951C833}" type="presParOf" srcId="{EB7AA8EF-A48B-4722-9762-016B470E90EE}" destId="{6CDFE4A4-39BA-4E49-BD6C-C37E9DACB902}" srcOrd="0" destOrd="0" presId="urn:microsoft.com/office/officeart/2005/8/layout/process2"/>
    <dgm:cxn modelId="{B7D25DAE-0539-479B-A596-5FC1210C46D2}" type="presParOf" srcId="{24C694B3-F3A8-48FF-9DB5-4F343A41CC1E}" destId="{0D712A9C-C560-4D2D-80A2-DE71E15BA900}" srcOrd="4" destOrd="0" presId="urn:microsoft.com/office/officeart/2005/8/layout/process2"/>
    <dgm:cxn modelId="{37B5C855-8BEA-4C1E-9456-7755E0BEF7A8}" type="presParOf" srcId="{24C694B3-F3A8-48FF-9DB5-4F343A41CC1E}" destId="{8276268A-E007-49A6-8228-6B90A14E4F39}" srcOrd="5" destOrd="0" presId="urn:microsoft.com/office/officeart/2005/8/layout/process2"/>
    <dgm:cxn modelId="{15CFE4FD-06D5-4FBC-BD67-4BBBAA3E813D}" type="presParOf" srcId="{8276268A-E007-49A6-8228-6B90A14E4F39}" destId="{8F246FAE-8472-46C6-B1CA-320D08799107}" srcOrd="0" destOrd="0" presId="urn:microsoft.com/office/officeart/2005/8/layout/process2"/>
    <dgm:cxn modelId="{133418DA-EB82-4AA1-82A5-811D409809AC}" type="presParOf" srcId="{24C694B3-F3A8-48FF-9DB5-4F343A41CC1E}" destId="{36DC81F5-650B-4E6F-87DF-7E6D155A6BA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39FA34-A4A9-4BDD-9767-15D648931BA2}" type="doc">
      <dgm:prSet loTypeId="urn:microsoft.com/office/officeart/2005/8/layout/hierarchy4" loCatId="list" qsTypeId="urn:microsoft.com/office/officeart/2005/8/quickstyle/simple1" qsCatId="simple" csTypeId="urn:microsoft.com/office/officeart/2005/8/colors/accent0_2" csCatId="mainScheme" phldr="1"/>
      <dgm:spPr/>
      <dgm:t>
        <a:bodyPr/>
        <a:lstStyle/>
        <a:p>
          <a:endParaRPr lang="tr-TR"/>
        </a:p>
      </dgm:t>
    </dgm:pt>
    <dgm:pt modelId="{0C987177-DD93-4CDE-9F1A-CD80B9685801}">
      <dgm:prSet phldrT="[Text]" custT="1"/>
      <dgm:spPr/>
      <dgm:t>
        <a:bodyPr/>
        <a:lstStyle/>
        <a:p>
          <a:r>
            <a:rPr lang="tr-TR" sz="2000" dirty="0" err="1">
              <a:latin typeface="Abadi" panose="020B0604020104020204" pitchFamily="34" charset="0"/>
            </a:rPr>
            <a:t>Perform</a:t>
          </a:r>
          <a:r>
            <a:rPr lang="tr-TR" sz="2000" dirty="0">
              <a:latin typeface="Abadi" panose="020B0604020104020204" pitchFamily="34" charset="0"/>
            </a:rPr>
            <a:t> </a:t>
          </a:r>
          <a:r>
            <a:rPr lang="en-US" sz="2000" dirty="0">
              <a:latin typeface="Abadi" panose="020B0604020104020204" pitchFamily="34" charset="0"/>
            </a:rPr>
            <a:t>EDA on dataset</a:t>
          </a:r>
          <a:endParaRPr lang="tr-TR" sz="2000" dirty="0"/>
        </a:p>
      </dgm:t>
    </dgm:pt>
    <dgm:pt modelId="{3C0FF385-1515-445A-97B7-82DE3E465CBF}" type="parTrans" cxnId="{92E9DE54-2E90-4781-984F-AE2C789129CE}">
      <dgm:prSet/>
      <dgm:spPr/>
      <dgm:t>
        <a:bodyPr/>
        <a:lstStyle/>
        <a:p>
          <a:endParaRPr lang="tr-TR"/>
        </a:p>
      </dgm:t>
    </dgm:pt>
    <dgm:pt modelId="{04B3E372-350C-4DBB-B6CB-DD7C5FC4E737}" type="sibTrans" cxnId="{92E9DE54-2E90-4781-984F-AE2C789129CE}">
      <dgm:prSet/>
      <dgm:spPr/>
      <dgm:t>
        <a:bodyPr/>
        <a:lstStyle/>
        <a:p>
          <a:endParaRPr lang="tr-TR"/>
        </a:p>
      </dgm:t>
    </dgm:pt>
    <dgm:pt modelId="{9E420D8D-B213-476A-9F2E-5EB05BFE590E}">
      <dgm:prSet phldrT="[Text]" custT="1"/>
      <dgm:spPr/>
      <dgm:t>
        <a:bodyPr/>
        <a:lstStyle/>
        <a:p>
          <a:r>
            <a:rPr lang="tr-TR" sz="1600" dirty="0" err="1">
              <a:latin typeface="Abadi" panose="020B0604020104020204" pitchFamily="34" charset="0"/>
            </a:rPr>
            <a:t>Calculate</a:t>
          </a:r>
          <a:r>
            <a:rPr lang="tr-TR" sz="1600" dirty="0">
              <a:latin typeface="Abadi" panose="020B0604020104020204" pitchFamily="34" charset="0"/>
            </a:rPr>
            <a:t> the </a:t>
          </a:r>
          <a:r>
            <a:rPr lang="tr-TR" sz="1600" dirty="0" err="1">
              <a:latin typeface="Abadi" panose="020B0604020104020204" pitchFamily="34" charset="0"/>
            </a:rPr>
            <a:t>number</a:t>
          </a:r>
          <a:r>
            <a:rPr lang="tr-TR" sz="1600" dirty="0">
              <a:latin typeface="Abadi" panose="020B0604020104020204" pitchFamily="34" charset="0"/>
            </a:rPr>
            <a:t> of </a:t>
          </a:r>
          <a:r>
            <a:rPr lang="tr-TR" sz="1600" dirty="0" err="1">
              <a:latin typeface="Abadi" panose="020B0604020104020204" pitchFamily="34" charset="0"/>
            </a:rPr>
            <a:t>launches</a:t>
          </a:r>
          <a:r>
            <a:rPr lang="tr-TR" sz="1600" dirty="0">
              <a:latin typeface="Abadi" panose="020B0604020104020204" pitchFamily="34" charset="0"/>
            </a:rPr>
            <a:t> at </a:t>
          </a:r>
          <a:r>
            <a:rPr lang="tr-TR" sz="1600" dirty="0" err="1">
              <a:latin typeface="Abadi" panose="020B0604020104020204" pitchFamily="34" charset="0"/>
            </a:rPr>
            <a:t>each</a:t>
          </a:r>
          <a:r>
            <a:rPr lang="tr-TR" sz="1600" dirty="0">
              <a:latin typeface="Abadi" panose="020B0604020104020204" pitchFamily="34" charset="0"/>
            </a:rPr>
            <a:t> site</a:t>
          </a:r>
          <a:endParaRPr lang="tr-TR" sz="1600" dirty="0"/>
        </a:p>
      </dgm:t>
    </dgm:pt>
    <dgm:pt modelId="{3CEE0A5C-1D91-41EC-BC52-E93BC9512A3E}" type="parTrans" cxnId="{4F9F0E73-BB2D-4998-902B-0A75D63744F6}">
      <dgm:prSet/>
      <dgm:spPr/>
      <dgm:t>
        <a:bodyPr/>
        <a:lstStyle/>
        <a:p>
          <a:endParaRPr lang="tr-TR"/>
        </a:p>
      </dgm:t>
    </dgm:pt>
    <dgm:pt modelId="{349975FE-D1FB-4EE4-B5E9-8367AA8393D6}" type="sibTrans" cxnId="{4F9F0E73-BB2D-4998-902B-0A75D63744F6}">
      <dgm:prSet/>
      <dgm:spPr/>
      <dgm:t>
        <a:bodyPr/>
        <a:lstStyle/>
        <a:p>
          <a:endParaRPr lang="tr-TR"/>
        </a:p>
      </dgm:t>
    </dgm:pt>
    <dgm:pt modelId="{B70A2E1C-C9B3-451C-B591-9E2758E1D765}">
      <dgm:prSet phldrT="[Text]" custT="1"/>
      <dgm:spPr/>
      <dgm:t>
        <a:bodyPr/>
        <a:lstStyle/>
        <a:p>
          <a:r>
            <a:rPr lang="tr-TR" sz="1600" dirty="0" err="1">
              <a:latin typeface="Abadi" panose="020B0604020104020204" pitchFamily="34" charset="0"/>
            </a:rPr>
            <a:t>Calculate</a:t>
          </a:r>
          <a:r>
            <a:rPr lang="tr-TR" sz="1600" dirty="0">
              <a:latin typeface="Abadi" panose="020B0604020104020204" pitchFamily="34" charset="0"/>
            </a:rPr>
            <a:t> the </a:t>
          </a:r>
          <a:r>
            <a:rPr lang="tr-TR" sz="1600" dirty="0" err="1">
              <a:latin typeface="Abadi" panose="020B0604020104020204" pitchFamily="34" charset="0"/>
            </a:rPr>
            <a:t>number</a:t>
          </a:r>
          <a:r>
            <a:rPr lang="tr-TR" sz="1600" dirty="0">
              <a:latin typeface="Abadi" panose="020B0604020104020204" pitchFamily="34" charset="0"/>
            </a:rPr>
            <a:t> and </a:t>
          </a:r>
          <a:r>
            <a:rPr lang="tr-TR" sz="1600" dirty="0" err="1">
              <a:latin typeface="Abadi" panose="020B0604020104020204" pitchFamily="34" charset="0"/>
            </a:rPr>
            <a:t>occurrence</a:t>
          </a:r>
          <a:r>
            <a:rPr lang="tr-TR" sz="1600" dirty="0">
              <a:latin typeface="Abadi" panose="020B0604020104020204" pitchFamily="34" charset="0"/>
            </a:rPr>
            <a:t> of </a:t>
          </a:r>
          <a:r>
            <a:rPr lang="tr-TR" sz="1600" dirty="0" err="1">
              <a:latin typeface="Abadi" panose="020B0604020104020204" pitchFamily="34" charset="0"/>
            </a:rPr>
            <a:t>each</a:t>
          </a:r>
          <a:r>
            <a:rPr lang="tr-TR" sz="1600" dirty="0">
              <a:latin typeface="Abadi" panose="020B0604020104020204" pitchFamily="34" charset="0"/>
            </a:rPr>
            <a:t> orbit</a:t>
          </a:r>
          <a:endParaRPr lang="tr-TR" sz="1600" dirty="0"/>
        </a:p>
      </dgm:t>
    </dgm:pt>
    <dgm:pt modelId="{58C2CC98-0F6C-4E1C-AF0F-D2273C428592}" type="parTrans" cxnId="{8952948D-317B-4B15-B1BF-1F753D5AA946}">
      <dgm:prSet/>
      <dgm:spPr/>
      <dgm:t>
        <a:bodyPr/>
        <a:lstStyle/>
        <a:p>
          <a:endParaRPr lang="tr-TR"/>
        </a:p>
      </dgm:t>
    </dgm:pt>
    <dgm:pt modelId="{ABCC14CA-4055-4725-9549-619172BC760B}" type="sibTrans" cxnId="{8952948D-317B-4B15-B1BF-1F753D5AA946}">
      <dgm:prSet/>
      <dgm:spPr/>
      <dgm:t>
        <a:bodyPr/>
        <a:lstStyle/>
        <a:p>
          <a:endParaRPr lang="tr-TR"/>
        </a:p>
      </dgm:t>
    </dgm:pt>
    <dgm:pt modelId="{DE6DD5B3-67C3-4393-9095-D621DB4A5821}">
      <dgm:prSet phldrT="[Text]" custT="1"/>
      <dgm:spPr/>
      <dgm:t>
        <a:bodyPr/>
        <a:lstStyle/>
        <a:p>
          <a:r>
            <a:rPr lang="tr-TR" sz="1400" dirty="0" err="1">
              <a:latin typeface="Abadi" panose="020B0604020104020204" pitchFamily="34" charset="0"/>
            </a:rPr>
            <a:t>Create</a:t>
          </a:r>
          <a:r>
            <a:rPr lang="tr-TR" sz="1400" dirty="0">
              <a:latin typeface="Abadi" panose="020B0604020104020204" pitchFamily="34" charset="0"/>
            </a:rPr>
            <a:t> a </a:t>
          </a:r>
          <a:r>
            <a:rPr lang="tr-TR" sz="1400" dirty="0" err="1">
              <a:latin typeface="Abadi" panose="020B0604020104020204" pitchFamily="34" charset="0"/>
            </a:rPr>
            <a:t>landing</a:t>
          </a:r>
          <a:r>
            <a:rPr lang="tr-TR" sz="1400" dirty="0">
              <a:latin typeface="Abadi" panose="020B0604020104020204" pitchFamily="34" charset="0"/>
            </a:rPr>
            <a:t> </a:t>
          </a:r>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label</a:t>
          </a:r>
          <a:r>
            <a:rPr lang="tr-TR" sz="1400" dirty="0">
              <a:latin typeface="Abadi" panose="020B0604020104020204" pitchFamily="34" charset="0"/>
            </a:rPr>
            <a:t> </a:t>
          </a:r>
          <a:r>
            <a:rPr lang="tr-TR" sz="1400" dirty="0" err="1">
              <a:latin typeface="Abadi" panose="020B0604020104020204" pitchFamily="34" charset="0"/>
            </a:rPr>
            <a:t>from</a:t>
          </a:r>
          <a:endParaRPr lang="tr-TR" sz="1400" dirty="0">
            <a:latin typeface="Abadi" panose="020B0604020104020204" pitchFamily="34" charset="0"/>
          </a:endParaRPr>
        </a:p>
        <a:p>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column</a:t>
          </a:r>
          <a:endParaRPr lang="tr-TR" sz="1400" dirty="0"/>
        </a:p>
      </dgm:t>
    </dgm:pt>
    <dgm:pt modelId="{90CAE4F3-BF3B-4E92-9410-449F81C496B6}" type="parTrans" cxnId="{662668E7-4B29-4F97-B706-A50C960D6ED7}">
      <dgm:prSet/>
      <dgm:spPr/>
      <dgm:t>
        <a:bodyPr/>
        <a:lstStyle/>
        <a:p>
          <a:endParaRPr lang="tr-TR"/>
        </a:p>
      </dgm:t>
    </dgm:pt>
    <dgm:pt modelId="{E6BC2225-5E95-41F8-992E-85DEBA368750}" type="sibTrans" cxnId="{662668E7-4B29-4F97-B706-A50C960D6ED7}">
      <dgm:prSet/>
      <dgm:spPr/>
      <dgm:t>
        <a:bodyPr/>
        <a:lstStyle/>
        <a:p>
          <a:endParaRPr lang="tr-TR"/>
        </a:p>
      </dgm:t>
    </dgm:pt>
    <dgm:pt modelId="{8DD69D37-0AD3-4E16-990F-AD62F79C26DD}">
      <dgm:prSet custT="1"/>
      <dgm:spPr/>
      <dgm:t>
        <a:bodyPr/>
        <a:lstStyle/>
        <a:p>
          <a:r>
            <a:rPr lang="tr-TR" sz="1400" dirty="0">
              <a:latin typeface="Abadi" panose="020B0604020104020204" pitchFamily="34" charset="0"/>
            </a:rPr>
            <a:t>Work out </a:t>
          </a:r>
          <a:r>
            <a:rPr lang="tr-TR" sz="1400" dirty="0" err="1">
              <a:latin typeface="Abadi" panose="020B0604020104020204" pitchFamily="34" charset="0"/>
            </a:rPr>
            <a:t>success</a:t>
          </a:r>
          <a:r>
            <a:rPr lang="tr-TR" sz="1400" dirty="0">
              <a:latin typeface="Abadi" panose="020B0604020104020204" pitchFamily="34" charset="0"/>
            </a:rPr>
            <a:t> rate for </a:t>
          </a:r>
          <a:r>
            <a:rPr lang="tr-TR" sz="1400" dirty="0" err="1">
              <a:latin typeface="Abadi" panose="020B0604020104020204" pitchFamily="34" charset="0"/>
            </a:rPr>
            <a:t>every</a:t>
          </a:r>
          <a:r>
            <a:rPr lang="tr-TR" sz="1400" dirty="0">
              <a:latin typeface="Abadi" panose="020B0604020104020204" pitchFamily="34" charset="0"/>
            </a:rPr>
            <a:t> </a:t>
          </a:r>
          <a:r>
            <a:rPr lang="tr-TR" sz="1400" dirty="0" err="1">
              <a:latin typeface="Abadi" panose="020B0604020104020204" pitchFamily="34" charset="0"/>
            </a:rPr>
            <a:t>landing</a:t>
          </a:r>
          <a:r>
            <a:rPr lang="tr-TR" sz="1400" dirty="0">
              <a:latin typeface="Abadi" panose="020B0604020104020204" pitchFamily="34" charset="0"/>
            </a:rPr>
            <a:t> in </a:t>
          </a:r>
          <a:r>
            <a:rPr lang="tr-TR" sz="1400" dirty="0" err="1">
              <a:latin typeface="Abadi" panose="020B0604020104020204" pitchFamily="34" charset="0"/>
            </a:rPr>
            <a:t>dataset</a:t>
          </a:r>
          <a:endParaRPr lang="tr-TR" sz="1400" dirty="0">
            <a:latin typeface="Abadi" panose="020B0604020104020204" pitchFamily="34" charset="0"/>
          </a:endParaRPr>
        </a:p>
      </dgm:t>
    </dgm:pt>
    <dgm:pt modelId="{C1EF919E-2027-45CE-A764-33A6E56F35D5}" type="parTrans" cxnId="{763F70F8-A055-4FDE-994E-94451C7A9C87}">
      <dgm:prSet/>
      <dgm:spPr/>
      <dgm:t>
        <a:bodyPr/>
        <a:lstStyle/>
        <a:p>
          <a:endParaRPr lang="tr-TR"/>
        </a:p>
      </dgm:t>
    </dgm:pt>
    <dgm:pt modelId="{36CF3BE9-CFE8-4395-A047-9BCD4F3C1083}" type="sibTrans" cxnId="{763F70F8-A055-4FDE-994E-94451C7A9C87}">
      <dgm:prSet/>
      <dgm:spPr/>
      <dgm:t>
        <a:bodyPr/>
        <a:lstStyle/>
        <a:p>
          <a:endParaRPr lang="tr-TR"/>
        </a:p>
      </dgm:t>
    </dgm:pt>
    <dgm:pt modelId="{771409AF-2496-4B82-98C1-6A397CAF0B7A}">
      <dgm:prSet phldrT="[Text]" custT="1"/>
      <dgm:spPr/>
      <dgm:t>
        <a:bodyPr/>
        <a:lstStyle/>
        <a:p>
          <a:pPr>
            <a:lnSpc>
              <a:spcPct val="100000"/>
            </a:lnSpc>
          </a:pPr>
          <a:r>
            <a:rPr lang="tr-TR" sz="1400" dirty="0" err="1">
              <a:latin typeface="Abadi" panose="020B0604020104020204" pitchFamily="34" charset="0"/>
            </a:rPr>
            <a:t>Calculate</a:t>
          </a:r>
          <a:r>
            <a:rPr lang="tr-TR" sz="1400" dirty="0">
              <a:latin typeface="Abadi" panose="020B0604020104020204" pitchFamily="34" charset="0"/>
            </a:rPr>
            <a:t> the </a:t>
          </a:r>
          <a:r>
            <a:rPr lang="tr-TR" sz="1400" dirty="0" err="1">
              <a:latin typeface="Abadi" panose="020B0604020104020204" pitchFamily="34" charset="0"/>
            </a:rPr>
            <a:t>number</a:t>
          </a:r>
          <a:r>
            <a:rPr lang="tr-TR" sz="1400" dirty="0">
              <a:latin typeface="Abadi" panose="020B0604020104020204" pitchFamily="34" charset="0"/>
            </a:rPr>
            <a:t> and </a:t>
          </a:r>
          <a:r>
            <a:rPr lang="tr-TR" sz="1400" dirty="0" err="1">
              <a:latin typeface="Abadi" panose="020B0604020104020204" pitchFamily="34" charset="0"/>
            </a:rPr>
            <a:t>occurrence</a:t>
          </a:r>
          <a:r>
            <a:rPr lang="tr-TR" sz="1400" dirty="0">
              <a:latin typeface="Abadi" panose="020B0604020104020204" pitchFamily="34" charset="0"/>
            </a:rPr>
            <a:t> of </a:t>
          </a:r>
          <a:r>
            <a:rPr lang="tr-TR" sz="1400" dirty="0" err="1">
              <a:latin typeface="Abadi" panose="020B0604020104020204" pitchFamily="34" charset="0"/>
            </a:rPr>
            <a:t>mission</a:t>
          </a:r>
          <a:r>
            <a:rPr lang="tr-TR" sz="1400" dirty="0">
              <a:latin typeface="Abadi" panose="020B0604020104020204" pitchFamily="34" charset="0"/>
            </a:rPr>
            <a:t> </a:t>
          </a:r>
          <a:r>
            <a:rPr lang="tr-TR" sz="1400" dirty="0" err="1">
              <a:latin typeface="Abadi" panose="020B0604020104020204" pitchFamily="34" charset="0"/>
            </a:rPr>
            <a:t>outcome</a:t>
          </a:r>
          <a:r>
            <a:rPr lang="tr-TR" sz="1400" dirty="0">
              <a:latin typeface="Abadi" panose="020B0604020104020204" pitchFamily="34" charset="0"/>
            </a:rPr>
            <a:t> </a:t>
          </a:r>
          <a:r>
            <a:rPr lang="tr-TR" sz="1400" dirty="0" err="1">
              <a:latin typeface="Abadi" panose="020B0604020104020204" pitchFamily="34" charset="0"/>
            </a:rPr>
            <a:t>per</a:t>
          </a:r>
          <a:r>
            <a:rPr lang="tr-TR" sz="1400" dirty="0">
              <a:latin typeface="Abadi" panose="020B0604020104020204" pitchFamily="34" charset="0"/>
            </a:rPr>
            <a:t> orbit </a:t>
          </a:r>
          <a:r>
            <a:rPr lang="tr-TR" sz="1400" dirty="0" err="1">
              <a:latin typeface="Abadi" panose="020B0604020104020204" pitchFamily="34" charset="0"/>
            </a:rPr>
            <a:t>type</a:t>
          </a:r>
          <a:endParaRPr lang="tr-TR" sz="1400" dirty="0"/>
        </a:p>
      </dgm:t>
    </dgm:pt>
    <dgm:pt modelId="{B60313F8-199B-4BF4-A4F8-7A7B5B4E1FA4}" type="sibTrans" cxnId="{C307AA90-523B-49C6-A5D5-4C87CA3A1997}">
      <dgm:prSet/>
      <dgm:spPr/>
      <dgm:t>
        <a:bodyPr/>
        <a:lstStyle/>
        <a:p>
          <a:endParaRPr lang="tr-TR"/>
        </a:p>
      </dgm:t>
    </dgm:pt>
    <dgm:pt modelId="{D6A0DFC8-4C6A-48F9-A08D-580A4F1E54B8}" type="parTrans" cxnId="{C307AA90-523B-49C6-A5D5-4C87CA3A1997}">
      <dgm:prSet/>
      <dgm:spPr/>
      <dgm:t>
        <a:bodyPr/>
        <a:lstStyle/>
        <a:p>
          <a:endParaRPr lang="tr-TR"/>
        </a:p>
      </dgm:t>
    </dgm:pt>
    <dgm:pt modelId="{F088D49E-87DC-4182-B1E4-B924F11C2263}">
      <dgm:prSet phldrT="[Text]" custT="1"/>
      <dgm:spPr/>
      <dgm:t>
        <a:bodyPr/>
        <a:lstStyle/>
        <a:p>
          <a:r>
            <a:rPr lang="tr-TR" sz="1400" dirty="0" err="1">
              <a:latin typeface="Abadi" panose="020B0604020104020204" pitchFamily="34" charset="0"/>
            </a:rPr>
            <a:t>Export</a:t>
          </a:r>
          <a:r>
            <a:rPr lang="tr-TR" sz="1400" dirty="0">
              <a:latin typeface="Abadi" panose="020B0604020104020204" pitchFamily="34" charset="0"/>
            </a:rPr>
            <a:t> </a:t>
          </a:r>
          <a:r>
            <a:rPr lang="tr-TR" sz="1400" dirty="0" err="1">
              <a:latin typeface="Abadi" panose="020B0604020104020204" pitchFamily="34" charset="0"/>
            </a:rPr>
            <a:t>dataset</a:t>
          </a:r>
          <a:r>
            <a:rPr lang="tr-TR" sz="1400" dirty="0">
              <a:latin typeface="Abadi" panose="020B0604020104020204" pitchFamily="34" charset="0"/>
            </a:rPr>
            <a:t> as .CSV</a:t>
          </a:r>
          <a:endParaRPr lang="tr-TR" sz="1400" dirty="0"/>
        </a:p>
      </dgm:t>
    </dgm:pt>
    <dgm:pt modelId="{5B668647-50F9-4495-9487-6D0533342C10}" type="sibTrans" cxnId="{7BA86978-455F-4EBF-848F-82844112C31D}">
      <dgm:prSet/>
      <dgm:spPr/>
      <dgm:t>
        <a:bodyPr/>
        <a:lstStyle/>
        <a:p>
          <a:endParaRPr lang="tr-TR"/>
        </a:p>
      </dgm:t>
    </dgm:pt>
    <dgm:pt modelId="{98BF63DD-8CD2-48AF-83DD-43D7ACA9D681}" type="parTrans" cxnId="{7BA86978-455F-4EBF-848F-82844112C31D}">
      <dgm:prSet/>
      <dgm:spPr/>
      <dgm:t>
        <a:bodyPr/>
        <a:lstStyle/>
        <a:p>
          <a:endParaRPr lang="tr-TR"/>
        </a:p>
      </dgm:t>
    </dgm:pt>
    <dgm:pt modelId="{2BA98D41-65F5-4345-9C15-96F8310AFDEE}" type="pres">
      <dgm:prSet presAssocID="{5F39FA34-A4A9-4BDD-9767-15D648931BA2}" presName="Name0" presStyleCnt="0">
        <dgm:presLayoutVars>
          <dgm:chPref val="1"/>
          <dgm:dir/>
          <dgm:animOne val="branch"/>
          <dgm:animLvl val="lvl"/>
          <dgm:resizeHandles/>
        </dgm:presLayoutVars>
      </dgm:prSet>
      <dgm:spPr/>
    </dgm:pt>
    <dgm:pt modelId="{F715AF69-4EDF-43CF-8208-3CEEDEE3C82E}" type="pres">
      <dgm:prSet presAssocID="{0C987177-DD93-4CDE-9F1A-CD80B9685801}" presName="vertOne" presStyleCnt="0"/>
      <dgm:spPr/>
    </dgm:pt>
    <dgm:pt modelId="{9F2C9B60-FB5B-499C-A055-680037DF1232}" type="pres">
      <dgm:prSet presAssocID="{0C987177-DD93-4CDE-9F1A-CD80B9685801}" presName="txOne" presStyleLbl="node0" presStyleIdx="0" presStyleCnt="1" custScaleY="26349" custLinFactX="-64749" custLinFactNeighborX="-100000">
        <dgm:presLayoutVars>
          <dgm:chPref val="3"/>
        </dgm:presLayoutVars>
      </dgm:prSet>
      <dgm:spPr/>
    </dgm:pt>
    <dgm:pt modelId="{7DB2F7C3-31D0-42D2-B627-3E3386B071AA}" type="pres">
      <dgm:prSet presAssocID="{0C987177-DD93-4CDE-9F1A-CD80B9685801}" presName="parTransOne" presStyleCnt="0"/>
      <dgm:spPr/>
    </dgm:pt>
    <dgm:pt modelId="{8C441171-47BF-4430-BD0D-8E28B9F457AA}" type="pres">
      <dgm:prSet presAssocID="{0C987177-DD93-4CDE-9F1A-CD80B9685801}" presName="horzOne" presStyleCnt="0"/>
      <dgm:spPr/>
    </dgm:pt>
    <dgm:pt modelId="{620B50E4-C675-43D4-93CD-C7BD17F291B0}" type="pres">
      <dgm:prSet presAssocID="{9E420D8D-B213-476A-9F2E-5EB05BFE590E}" presName="vertTwo" presStyleCnt="0"/>
      <dgm:spPr/>
    </dgm:pt>
    <dgm:pt modelId="{E1ED55D2-FE1B-4B8E-B17F-04784C809166}" type="pres">
      <dgm:prSet presAssocID="{9E420D8D-B213-476A-9F2E-5EB05BFE590E}" presName="txTwo" presStyleLbl="node2" presStyleIdx="0" presStyleCnt="2" custScaleX="100634" custLinFactNeighborX="-11416" custLinFactNeighborY="2">
        <dgm:presLayoutVars>
          <dgm:chPref val="3"/>
        </dgm:presLayoutVars>
      </dgm:prSet>
      <dgm:spPr/>
    </dgm:pt>
    <dgm:pt modelId="{9D96BB45-E976-410D-A9DF-F026ACB11E5D}" type="pres">
      <dgm:prSet presAssocID="{9E420D8D-B213-476A-9F2E-5EB05BFE590E}" presName="parTransTwo" presStyleCnt="0"/>
      <dgm:spPr/>
    </dgm:pt>
    <dgm:pt modelId="{D09FAC89-331C-48A1-8C9D-7B4C738FB28B}" type="pres">
      <dgm:prSet presAssocID="{9E420D8D-B213-476A-9F2E-5EB05BFE590E}" presName="horzTwo" presStyleCnt="0"/>
      <dgm:spPr/>
    </dgm:pt>
    <dgm:pt modelId="{B48B9C3F-0B6F-4100-9914-AF8E61FCAFA6}" type="pres">
      <dgm:prSet presAssocID="{771409AF-2496-4B82-98C1-6A397CAF0B7A}" presName="vertThree" presStyleCnt="0"/>
      <dgm:spPr/>
    </dgm:pt>
    <dgm:pt modelId="{CC7BAB41-4239-43EE-B465-6D33D83170F3}" type="pres">
      <dgm:prSet presAssocID="{771409AF-2496-4B82-98C1-6A397CAF0B7A}" presName="txThree" presStyleLbl="node3" presStyleIdx="0" presStyleCnt="4" custScaleX="183710" custLinFactNeighborX="-85176" custLinFactNeighborY="23">
        <dgm:presLayoutVars>
          <dgm:chPref val="3"/>
        </dgm:presLayoutVars>
      </dgm:prSet>
      <dgm:spPr/>
    </dgm:pt>
    <dgm:pt modelId="{5F5FD992-9D69-4213-A574-CC19E4CD0CD3}" type="pres">
      <dgm:prSet presAssocID="{771409AF-2496-4B82-98C1-6A397CAF0B7A}" presName="horzThree" presStyleCnt="0"/>
      <dgm:spPr/>
    </dgm:pt>
    <dgm:pt modelId="{FA9A8333-6185-46DF-90F9-4EFC93809B8D}" type="pres">
      <dgm:prSet presAssocID="{B60313F8-199B-4BF4-A4F8-7A7B5B4E1FA4}" presName="sibSpaceThree" presStyleCnt="0"/>
      <dgm:spPr/>
    </dgm:pt>
    <dgm:pt modelId="{FBF5283C-AA5A-4977-883A-940C3ADD3E36}" type="pres">
      <dgm:prSet presAssocID="{F088D49E-87DC-4182-B1E4-B924F11C2263}" presName="vertThree" presStyleCnt="0"/>
      <dgm:spPr/>
    </dgm:pt>
    <dgm:pt modelId="{FC66CEB3-06D4-4EF5-A6BE-69FAA5AFB1F9}" type="pres">
      <dgm:prSet presAssocID="{F088D49E-87DC-4182-B1E4-B924F11C2263}" presName="txThree" presStyleLbl="node3" presStyleIdx="1" presStyleCnt="4" custScaleX="126914" custLinFactNeighborX="-47" custLinFactNeighborY="23">
        <dgm:presLayoutVars>
          <dgm:chPref val="3"/>
        </dgm:presLayoutVars>
      </dgm:prSet>
      <dgm:spPr/>
    </dgm:pt>
    <dgm:pt modelId="{3AC5E13C-4B68-459F-B085-33DED8AACDF2}" type="pres">
      <dgm:prSet presAssocID="{F088D49E-87DC-4182-B1E4-B924F11C2263}" presName="horzThree" presStyleCnt="0"/>
      <dgm:spPr/>
    </dgm:pt>
    <dgm:pt modelId="{56C34449-F0CA-446F-BAF6-2483CF3D0FDB}" type="pres">
      <dgm:prSet presAssocID="{349975FE-D1FB-4EE4-B5E9-8367AA8393D6}" presName="sibSpaceTwo" presStyleCnt="0"/>
      <dgm:spPr/>
    </dgm:pt>
    <dgm:pt modelId="{E8DE0657-D1E9-4013-84EB-7D571FA09132}" type="pres">
      <dgm:prSet presAssocID="{B70A2E1C-C9B3-451C-B591-9E2758E1D765}" presName="vertTwo" presStyleCnt="0"/>
      <dgm:spPr/>
    </dgm:pt>
    <dgm:pt modelId="{FD419851-120E-4201-B04E-7D6E2ACFC717}" type="pres">
      <dgm:prSet presAssocID="{B70A2E1C-C9B3-451C-B591-9E2758E1D765}" presName="txTwo" presStyleLbl="node2" presStyleIdx="1" presStyleCnt="2" custScaleX="100360">
        <dgm:presLayoutVars>
          <dgm:chPref val="3"/>
        </dgm:presLayoutVars>
      </dgm:prSet>
      <dgm:spPr/>
    </dgm:pt>
    <dgm:pt modelId="{5AE33CEF-3419-420D-A095-0683F8378D8E}" type="pres">
      <dgm:prSet presAssocID="{B70A2E1C-C9B3-451C-B591-9E2758E1D765}" presName="parTransTwo" presStyleCnt="0"/>
      <dgm:spPr/>
    </dgm:pt>
    <dgm:pt modelId="{0836EADB-5BD1-4594-BB54-D2278639040C}" type="pres">
      <dgm:prSet presAssocID="{B70A2E1C-C9B3-451C-B591-9E2758E1D765}" presName="horzTwo" presStyleCnt="0"/>
      <dgm:spPr/>
    </dgm:pt>
    <dgm:pt modelId="{4FB0EDF5-0332-4796-88A6-A05F57768199}" type="pres">
      <dgm:prSet presAssocID="{DE6DD5B3-67C3-4393-9095-D621DB4A5821}" presName="vertThree" presStyleCnt="0"/>
      <dgm:spPr/>
    </dgm:pt>
    <dgm:pt modelId="{BF640CB8-EE4C-412B-88C4-AD8DDCAA21C9}" type="pres">
      <dgm:prSet presAssocID="{DE6DD5B3-67C3-4393-9095-D621DB4A5821}" presName="txThree" presStyleLbl="node3" presStyleIdx="2" presStyleCnt="4" custScaleX="143785" custLinFactNeighborX="-288" custLinFactNeighborY="-969">
        <dgm:presLayoutVars>
          <dgm:chPref val="3"/>
        </dgm:presLayoutVars>
      </dgm:prSet>
      <dgm:spPr/>
    </dgm:pt>
    <dgm:pt modelId="{7CA5B71B-6518-4FBE-B479-045B9BACBFE9}" type="pres">
      <dgm:prSet presAssocID="{DE6DD5B3-67C3-4393-9095-D621DB4A5821}" presName="horzThree" presStyleCnt="0"/>
      <dgm:spPr/>
    </dgm:pt>
    <dgm:pt modelId="{9B461CFC-42DD-4511-8B1F-32486F63D138}" type="pres">
      <dgm:prSet presAssocID="{E6BC2225-5E95-41F8-992E-85DEBA368750}" presName="sibSpaceThree" presStyleCnt="0"/>
      <dgm:spPr/>
    </dgm:pt>
    <dgm:pt modelId="{2365B809-2898-4B1E-AD48-911F77DB2774}" type="pres">
      <dgm:prSet presAssocID="{8DD69D37-0AD3-4E16-990F-AD62F79C26DD}" presName="vertThree" presStyleCnt="0"/>
      <dgm:spPr/>
    </dgm:pt>
    <dgm:pt modelId="{C77272B6-B74B-4C8B-8A9F-9DE674F42903}" type="pres">
      <dgm:prSet presAssocID="{8DD69D37-0AD3-4E16-990F-AD62F79C26DD}" presName="txThree" presStyleLbl="node3" presStyleIdx="3" presStyleCnt="4" custScaleX="145652" custScaleY="98933" custLinFactNeighborX="1481" custLinFactNeighborY="12">
        <dgm:presLayoutVars>
          <dgm:chPref val="3"/>
        </dgm:presLayoutVars>
      </dgm:prSet>
      <dgm:spPr/>
    </dgm:pt>
    <dgm:pt modelId="{C8835809-7518-4C21-81FB-6ECA394F5B48}" type="pres">
      <dgm:prSet presAssocID="{8DD69D37-0AD3-4E16-990F-AD62F79C26DD}" presName="horzThree" presStyleCnt="0"/>
      <dgm:spPr/>
    </dgm:pt>
  </dgm:ptLst>
  <dgm:cxnLst>
    <dgm:cxn modelId="{A5803020-73B9-4167-AD65-388CBF684011}" type="presOf" srcId="{8DD69D37-0AD3-4E16-990F-AD62F79C26DD}" destId="{C77272B6-B74B-4C8B-8A9F-9DE674F42903}" srcOrd="0" destOrd="0" presId="urn:microsoft.com/office/officeart/2005/8/layout/hierarchy4"/>
    <dgm:cxn modelId="{DCE6FC31-308D-4AB1-B946-A2595731F643}" type="presOf" srcId="{5F39FA34-A4A9-4BDD-9767-15D648931BA2}" destId="{2BA98D41-65F5-4345-9C15-96F8310AFDEE}" srcOrd="0" destOrd="0" presId="urn:microsoft.com/office/officeart/2005/8/layout/hierarchy4"/>
    <dgm:cxn modelId="{4F9F0E73-BB2D-4998-902B-0A75D63744F6}" srcId="{0C987177-DD93-4CDE-9F1A-CD80B9685801}" destId="{9E420D8D-B213-476A-9F2E-5EB05BFE590E}" srcOrd="0" destOrd="0" parTransId="{3CEE0A5C-1D91-41EC-BC52-E93BC9512A3E}" sibTransId="{349975FE-D1FB-4EE4-B5E9-8367AA8393D6}"/>
    <dgm:cxn modelId="{92E9DE54-2E90-4781-984F-AE2C789129CE}" srcId="{5F39FA34-A4A9-4BDD-9767-15D648931BA2}" destId="{0C987177-DD93-4CDE-9F1A-CD80B9685801}" srcOrd="0" destOrd="0" parTransId="{3C0FF385-1515-445A-97B7-82DE3E465CBF}" sibTransId="{04B3E372-350C-4DBB-B6CB-DD7C5FC4E737}"/>
    <dgm:cxn modelId="{E3490E58-613B-4443-BCD9-BB35EBBA6975}" type="presOf" srcId="{DE6DD5B3-67C3-4393-9095-D621DB4A5821}" destId="{BF640CB8-EE4C-412B-88C4-AD8DDCAA21C9}" srcOrd="0" destOrd="0" presId="urn:microsoft.com/office/officeart/2005/8/layout/hierarchy4"/>
    <dgm:cxn modelId="{7BA86978-455F-4EBF-848F-82844112C31D}" srcId="{9E420D8D-B213-476A-9F2E-5EB05BFE590E}" destId="{F088D49E-87DC-4182-B1E4-B924F11C2263}" srcOrd="1" destOrd="0" parTransId="{98BF63DD-8CD2-48AF-83DD-43D7ACA9D681}" sibTransId="{5B668647-50F9-4495-9487-6D0533342C10}"/>
    <dgm:cxn modelId="{8A69787F-C56C-4327-A6F0-F5023F375AB1}" type="presOf" srcId="{9E420D8D-B213-476A-9F2E-5EB05BFE590E}" destId="{E1ED55D2-FE1B-4B8E-B17F-04784C809166}" srcOrd="0" destOrd="0" presId="urn:microsoft.com/office/officeart/2005/8/layout/hierarchy4"/>
    <dgm:cxn modelId="{BC48F37F-C6D0-464A-8A92-AA007413BACA}" type="presOf" srcId="{F088D49E-87DC-4182-B1E4-B924F11C2263}" destId="{FC66CEB3-06D4-4EF5-A6BE-69FAA5AFB1F9}" srcOrd="0" destOrd="0" presId="urn:microsoft.com/office/officeart/2005/8/layout/hierarchy4"/>
    <dgm:cxn modelId="{70B3E983-2CA6-49B6-B3BB-0483E9F5A545}" type="presOf" srcId="{B70A2E1C-C9B3-451C-B591-9E2758E1D765}" destId="{FD419851-120E-4201-B04E-7D6E2ACFC717}" srcOrd="0" destOrd="0" presId="urn:microsoft.com/office/officeart/2005/8/layout/hierarchy4"/>
    <dgm:cxn modelId="{8952948D-317B-4B15-B1BF-1F753D5AA946}" srcId="{0C987177-DD93-4CDE-9F1A-CD80B9685801}" destId="{B70A2E1C-C9B3-451C-B591-9E2758E1D765}" srcOrd="1" destOrd="0" parTransId="{58C2CC98-0F6C-4E1C-AF0F-D2273C428592}" sibTransId="{ABCC14CA-4055-4725-9549-619172BC760B}"/>
    <dgm:cxn modelId="{C307AA90-523B-49C6-A5D5-4C87CA3A1997}" srcId="{9E420D8D-B213-476A-9F2E-5EB05BFE590E}" destId="{771409AF-2496-4B82-98C1-6A397CAF0B7A}" srcOrd="0" destOrd="0" parTransId="{D6A0DFC8-4C6A-48F9-A08D-580A4F1E54B8}" sibTransId="{B60313F8-199B-4BF4-A4F8-7A7B5B4E1FA4}"/>
    <dgm:cxn modelId="{8F58C492-98ED-4535-BB70-E8CEE37D9397}" type="presOf" srcId="{771409AF-2496-4B82-98C1-6A397CAF0B7A}" destId="{CC7BAB41-4239-43EE-B465-6D33D83170F3}" srcOrd="0" destOrd="0" presId="urn:microsoft.com/office/officeart/2005/8/layout/hierarchy4"/>
    <dgm:cxn modelId="{070794DE-3F62-4EF0-AFD6-CD050930A288}" type="presOf" srcId="{0C987177-DD93-4CDE-9F1A-CD80B9685801}" destId="{9F2C9B60-FB5B-499C-A055-680037DF1232}" srcOrd="0" destOrd="0" presId="urn:microsoft.com/office/officeart/2005/8/layout/hierarchy4"/>
    <dgm:cxn modelId="{662668E7-4B29-4F97-B706-A50C960D6ED7}" srcId="{B70A2E1C-C9B3-451C-B591-9E2758E1D765}" destId="{DE6DD5B3-67C3-4393-9095-D621DB4A5821}" srcOrd="0" destOrd="0" parTransId="{90CAE4F3-BF3B-4E92-9410-449F81C496B6}" sibTransId="{E6BC2225-5E95-41F8-992E-85DEBA368750}"/>
    <dgm:cxn modelId="{763F70F8-A055-4FDE-994E-94451C7A9C87}" srcId="{B70A2E1C-C9B3-451C-B591-9E2758E1D765}" destId="{8DD69D37-0AD3-4E16-990F-AD62F79C26DD}" srcOrd="1" destOrd="0" parTransId="{C1EF919E-2027-45CE-A764-33A6E56F35D5}" sibTransId="{36CF3BE9-CFE8-4395-A047-9BCD4F3C1083}"/>
    <dgm:cxn modelId="{EFB9C278-CC0D-4D6A-B5F5-05B9A35141D1}" type="presParOf" srcId="{2BA98D41-65F5-4345-9C15-96F8310AFDEE}" destId="{F715AF69-4EDF-43CF-8208-3CEEDEE3C82E}" srcOrd="0" destOrd="0" presId="urn:microsoft.com/office/officeart/2005/8/layout/hierarchy4"/>
    <dgm:cxn modelId="{DA47B9C5-7FBC-468E-8DF2-9DDC1E1B565A}" type="presParOf" srcId="{F715AF69-4EDF-43CF-8208-3CEEDEE3C82E}" destId="{9F2C9B60-FB5B-499C-A055-680037DF1232}" srcOrd="0" destOrd="0" presId="urn:microsoft.com/office/officeart/2005/8/layout/hierarchy4"/>
    <dgm:cxn modelId="{B643EE15-9B30-4ACD-A033-B8110594F118}" type="presParOf" srcId="{F715AF69-4EDF-43CF-8208-3CEEDEE3C82E}" destId="{7DB2F7C3-31D0-42D2-B627-3E3386B071AA}" srcOrd="1" destOrd="0" presId="urn:microsoft.com/office/officeart/2005/8/layout/hierarchy4"/>
    <dgm:cxn modelId="{B4D1004C-CA0B-4C82-8E3F-C8E8EE1B69BC}" type="presParOf" srcId="{F715AF69-4EDF-43CF-8208-3CEEDEE3C82E}" destId="{8C441171-47BF-4430-BD0D-8E28B9F457AA}" srcOrd="2" destOrd="0" presId="urn:microsoft.com/office/officeart/2005/8/layout/hierarchy4"/>
    <dgm:cxn modelId="{41A21D66-CE80-4E56-BF92-88EBA800AB14}" type="presParOf" srcId="{8C441171-47BF-4430-BD0D-8E28B9F457AA}" destId="{620B50E4-C675-43D4-93CD-C7BD17F291B0}" srcOrd="0" destOrd="0" presId="urn:microsoft.com/office/officeart/2005/8/layout/hierarchy4"/>
    <dgm:cxn modelId="{3CBCBF78-AC00-41D7-93FC-9DBA2053903F}" type="presParOf" srcId="{620B50E4-C675-43D4-93CD-C7BD17F291B0}" destId="{E1ED55D2-FE1B-4B8E-B17F-04784C809166}" srcOrd="0" destOrd="0" presId="urn:microsoft.com/office/officeart/2005/8/layout/hierarchy4"/>
    <dgm:cxn modelId="{1EB64D06-BBC8-4752-899E-5A43DE2CD7F0}" type="presParOf" srcId="{620B50E4-C675-43D4-93CD-C7BD17F291B0}" destId="{9D96BB45-E976-410D-A9DF-F026ACB11E5D}" srcOrd="1" destOrd="0" presId="urn:microsoft.com/office/officeart/2005/8/layout/hierarchy4"/>
    <dgm:cxn modelId="{8B406246-A154-4CEC-A120-5F3281C404F3}" type="presParOf" srcId="{620B50E4-C675-43D4-93CD-C7BD17F291B0}" destId="{D09FAC89-331C-48A1-8C9D-7B4C738FB28B}" srcOrd="2" destOrd="0" presId="urn:microsoft.com/office/officeart/2005/8/layout/hierarchy4"/>
    <dgm:cxn modelId="{DB80CDB5-0EAA-4B86-8112-6A204DB44D89}" type="presParOf" srcId="{D09FAC89-331C-48A1-8C9D-7B4C738FB28B}" destId="{B48B9C3F-0B6F-4100-9914-AF8E61FCAFA6}" srcOrd="0" destOrd="0" presId="urn:microsoft.com/office/officeart/2005/8/layout/hierarchy4"/>
    <dgm:cxn modelId="{C947693A-7B22-4300-91F5-583CE8DB5249}" type="presParOf" srcId="{B48B9C3F-0B6F-4100-9914-AF8E61FCAFA6}" destId="{CC7BAB41-4239-43EE-B465-6D33D83170F3}" srcOrd="0" destOrd="0" presId="urn:microsoft.com/office/officeart/2005/8/layout/hierarchy4"/>
    <dgm:cxn modelId="{5509B45F-642C-4A13-B751-0D1D9694E5B7}" type="presParOf" srcId="{B48B9C3F-0B6F-4100-9914-AF8E61FCAFA6}" destId="{5F5FD992-9D69-4213-A574-CC19E4CD0CD3}" srcOrd="1" destOrd="0" presId="urn:microsoft.com/office/officeart/2005/8/layout/hierarchy4"/>
    <dgm:cxn modelId="{B2308B71-5135-4B28-A98C-C914FB2CEE65}" type="presParOf" srcId="{D09FAC89-331C-48A1-8C9D-7B4C738FB28B}" destId="{FA9A8333-6185-46DF-90F9-4EFC93809B8D}" srcOrd="1" destOrd="0" presId="urn:microsoft.com/office/officeart/2005/8/layout/hierarchy4"/>
    <dgm:cxn modelId="{B77FC848-CAD9-4590-AAEE-E334BBA5E952}" type="presParOf" srcId="{D09FAC89-331C-48A1-8C9D-7B4C738FB28B}" destId="{FBF5283C-AA5A-4977-883A-940C3ADD3E36}" srcOrd="2" destOrd="0" presId="urn:microsoft.com/office/officeart/2005/8/layout/hierarchy4"/>
    <dgm:cxn modelId="{6EF2715F-177C-45C9-97E8-B6145B462345}" type="presParOf" srcId="{FBF5283C-AA5A-4977-883A-940C3ADD3E36}" destId="{FC66CEB3-06D4-4EF5-A6BE-69FAA5AFB1F9}" srcOrd="0" destOrd="0" presId="urn:microsoft.com/office/officeart/2005/8/layout/hierarchy4"/>
    <dgm:cxn modelId="{048962F3-8A4A-4F09-9ABE-F62BEE2AB0F3}" type="presParOf" srcId="{FBF5283C-AA5A-4977-883A-940C3ADD3E36}" destId="{3AC5E13C-4B68-459F-B085-33DED8AACDF2}" srcOrd="1" destOrd="0" presId="urn:microsoft.com/office/officeart/2005/8/layout/hierarchy4"/>
    <dgm:cxn modelId="{BFF4EA1E-F529-4007-B5D3-7574F1BDDC97}" type="presParOf" srcId="{8C441171-47BF-4430-BD0D-8E28B9F457AA}" destId="{56C34449-F0CA-446F-BAF6-2483CF3D0FDB}" srcOrd="1" destOrd="0" presId="urn:microsoft.com/office/officeart/2005/8/layout/hierarchy4"/>
    <dgm:cxn modelId="{46290CDE-8D2A-487D-9FA4-9D034917820C}" type="presParOf" srcId="{8C441171-47BF-4430-BD0D-8E28B9F457AA}" destId="{E8DE0657-D1E9-4013-84EB-7D571FA09132}" srcOrd="2" destOrd="0" presId="urn:microsoft.com/office/officeart/2005/8/layout/hierarchy4"/>
    <dgm:cxn modelId="{63CA03EE-B62B-426B-B9AA-C7780205C361}" type="presParOf" srcId="{E8DE0657-D1E9-4013-84EB-7D571FA09132}" destId="{FD419851-120E-4201-B04E-7D6E2ACFC717}" srcOrd="0" destOrd="0" presId="urn:microsoft.com/office/officeart/2005/8/layout/hierarchy4"/>
    <dgm:cxn modelId="{391A6649-4AE1-42B9-B121-67983FA93765}" type="presParOf" srcId="{E8DE0657-D1E9-4013-84EB-7D571FA09132}" destId="{5AE33CEF-3419-420D-A095-0683F8378D8E}" srcOrd="1" destOrd="0" presId="urn:microsoft.com/office/officeart/2005/8/layout/hierarchy4"/>
    <dgm:cxn modelId="{E6A294FC-22F6-4036-9AAE-886FE2462185}" type="presParOf" srcId="{E8DE0657-D1E9-4013-84EB-7D571FA09132}" destId="{0836EADB-5BD1-4594-BB54-D2278639040C}" srcOrd="2" destOrd="0" presId="urn:microsoft.com/office/officeart/2005/8/layout/hierarchy4"/>
    <dgm:cxn modelId="{D525D2E1-8D39-488B-AC55-3951643F001D}" type="presParOf" srcId="{0836EADB-5BD1-4594-BB54-D2278639040C}" destId="{4FB0EDF5-0332-4796-88A6-A05F57768199}" srcOrd="0" destOrd="0" presId="urn:microsoft.com/office/officeart/2005/8/layout/hierarchy4"/>
    <dgm:cxn modelId="{BA52AA5B-F174-4C1E-9B24-4AF3266648A6}" type="presParOf" srcId="{4FB0EDF5-0332-4796-88A6-A05F57768199}" destId="{BF640CB8-EE4C-412B-88C4-AD8DDCAA21C9}" srcOrd="0" destOrd="0" presId="urn:microsoft.com/office/officeart/2005/8/layout/hierarchy4"/>
    <dgm:cxn modelId="{45C9A0F4-7439-41B8-99DC-D563A2603888}" type="presParOf" srcId="{4FB0EDF5-0332-4796-88A6-A05F57768199}" destId="{7CA5B71B-6518-4FBE-B479-045B9BACBFE9}" srcOrd="1" destOrd="0" presId="urn:microsoft.com/office/officeart/2005/8/layout/hierarchy4"/>
    <dgm:cxn modelId="{27FAB9D6-6982-403E-A431-AAEE8ADF426B}" type="presParOf" srcId="{0836EADB-5BD1-4594-BB54-D2278639040C}" destId="{9B461CFC-42DD-4511-8B1F-32486F63D138}" srcOrd="1" destOrd="0" presId="urn:microsoft.com/office/officeart/2005/8/layout/hierarchy4"/>
    <dgm:cxn modelId="{F89BC00C-C112-4C38-A77A-E5B997D29543}" type="presParOf" srcId="{0836EADB-5BD1-4594-BB54-D2278639040C}" destId="{2365B809-2898-4B1E-AD48-911F77DB2774}" srcOrd="2" destOrd="0" presId="urn:microsoft.com/office/officeart/2005/8/layout/hierarchy4"/>
    <dgm:cxn modelId="{F7411E38-2CA8-4E6D-840B-E5CA4FE4F685}" type="presParOf" srcId="{2365B809-2898-4B1E-AD48-911F77DB2774}" destId="{C77272B6-B74B-4C8B-8A9F-9DE674F42903}" srcOrd="0" destOrd="0" presId="urn:microsoft.com/office/officeart/2005/8/layout/hierarchy4"/>
    <dgm:cxn modelId="{165F0992-B4DB-42CE-BACB-18F62283DB1C}" type="presParOf" srcId="{2365B809-2898-4B1E-AD48-911F77DB2774}" destId="{C8835809-7518-4C21-81FB-6ECA394F5B4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4391BA-E76E-47CD-B9BE-A35D485B269A}"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tr-TR"/>
        </a:p>
      </dgm:t>
    </dgm:pt>
    <dgm:pt modelId="{D58D5B3B-5A92-4A51-AB29-B4FD76764A0A}">
      <dgm:prSet phldrT="[Text]" custT="1"/>
      <dgm:spPr/>
      <dgm:t>
        <a:bodyPr/>
        <a:lstStyle/>
        <a:p>
          <a:pPr algn="l"/>
          <a:r>
            <a:rPr lang="en-US" sz="1200" dirty="0">
              <a:solidFill>
                <a:schemeClr val="tx1"/>
              </a:solidFill>
              <a:latin typeface="Abadi" panose="020B0604020104020204" pitchFamily="34" charset="0"/>
            </a:rPr>
            <a:t>1. Import the data into NumPy </a:t>
          </a:r>
          <a:r>
            <a:rPr lang="tr-TR" sz="1200" dirty="0">
              <a:solidFill>
                <a:schemeClr val="tx1"/>
              </a:solidFill>
              <a:latin typeface="Abadi" panose="020B0604020104020204" pitchFamily="34" charset="0"/>
            </a:rPr>
            <a:t>    </a:t>
          </a:r>
          <a:r>
            <a:rPr lang="en-US" sz="1200" dirty="0">
              <a:solidFill>
                <a:schemeClr val="tx1"/>
              </a:solidFill>
              <a:latin typeface="Abadi" panose="020B0604020104020204" pitchFamily="34" charset="0"/>
            </a:rPr>
            <a:t>and Pandas.
2. Transform the data before separating it into training and test datasets.
3. Choose the type of machine learning to employ. 
4. Configure </a:t>
          </a:r>
          <a:r>
            <a:rPr lang="en-US" sz="1200" dirty="0" err="1">
              <a:solidFill>
                <a:schemeClr val="tx1"/>
              </a:solidFill>
              <a:latin typeface="Abadi" panose="020B0604020104020204" pitchFamily="34" charset="0"/>
            </a:rPr>
            <a:t>GridSearchCV's</a:t>
          </a:r>
          <a:r>
            <a:rPr lang="en-US" sz="1200" dirty="0">
              <a:solidFill>
                <a:schemeClr val="tx1"/>
              </a:solidFill>
              <a:latin typeface="Abadi" panose="020B0604020104020204" pitchFamily="34" charset="0"/>
            </a:rPr>
            <a:t> parameters and algorithms and fit them to the dataset.</a:t>
          </a:r>
          <a:endParaRPr lang="tr-TR" sz="1200" dirty="0">
            <a:solidFill>
              <a:schemeClr val="tx1"/>
            </a:solidFill>
            <a:latin typeface="Abadi" panose="020B0604020104020204" pitchFamily="34" charset="0"/>
          </a:endParaRPr>
        </a:p>
      </dgm:t>
    </dgm:pt>
    <dgm:pt modelId="{73B8D423-D3F0-4F0C-B6B3-E254336740A9}" type="parTrans" cxnId="{4A2EE85D-84D8-40B8-817C-043AE011A280}">
      <dgm:prSet/>
      <dgm:spPr/>
      <dgm:t>
        <a:bodyPr/>
        <a:lstStyle/>
        <a:p>
          <a:endParaRPr lang="tr-TR"/>
        </a:p>
      </dgm:t>
    </dgm:pt>
    <dgm:pt modelId="{9536C186-18FF-4DF4-AE64-37CC1A16A228}" type="sibTrans" cxnId="{4A2EE85D-84D8-40B8-817C-043AE011A280}">
      <dgm:prSet/>
      <dgm:spPr/>
      <dgm:t>
        <a:bodyPr/>
        <a:lstStyle/>
        <a:p>
          <a:endParaRPr lang="tr-TR"/>
        </a:p>
      </dgm:t>
    </dgm:pt>
    <dgm:pt modelId="{E2900DD3-13BE-422B-BB4A-EF3547FEAFDD}">
      <dgm:prSet phldrT="[Text]" custT="1"/>
      <dgm:spPr/>
      <dgm:t>
        <a:bodyPr/>
        <a:lstStyle/>
        <a:p>
          <a:r>
            <a:rPr lang="en-US" sz="1200" dirty="0">
              <a:latin typeface="Abadi" panose="020B0604020104020204" pitchFamily="34" charset="0"/>
            </a:rPr>
            <a:t>1. Check the accuracy for each model</a:t>
          </a:r>
          <a:endParaRPr lang="tr-TR" sz="1200" dirty="0">
            <a:latin typeface="Abadi" panose="020B0604020104020204" pitchFamily="34" charset="0"/>
          </a:endParaRPr>
        </a:p>
        <a:p>
          <a:r>
            <a:rPr lang="en-US" sz="1200" dirty="0">
              <a:latin typeface="Abadi" panose="020B0604020104020204" pitchFamily="34" charset="0"/>
            </a:rPr>
            <a:t>2. Get tuned hyperparameters for each type of algorithms.</a:t>
          </a:r>
          <a:endParaRPr lang="tr-TR" sz="1200" dirty="0">
            <a:latin typeface="Abadi" panose="020B0604020104020204" pitchFamily="34" charset="0"/>
          </a:endParaRPr>
        </a:p>
        <a:p>
          <a:r>
            <a:rPr lang="tr-TR" sz="1200" dirty="0">
              <a:latin typeface="Abadi" panose="020B0604020104020204" pitchFamily="34" charset="0"/>
            </a:rPr>
            <a:t>3. </a:t>
          </a:r>
          <a:r>
            <a:rPr lang="tr-TR" sz="1200" dirty="0" err="1">
              <a:latin typeface="Abadi" panose="020B0604020104020204" pitchFamily="34" charset="0"/>
            </a:rPr>
            <a:t>Plot</a:t>
          </a:r>
          <a:r>
            <a:rPr lang="tr-TR" sz="1200" dirty="0">
              <a:latin typeface="Abadi" panose="020B0604020104020204" pitchFamily="34" charset="0"/>
            </a:rPr>
            <a:t> the </a:t>
          </a:r>
          <a:r>
            <a:rPr lang="tr-TR" sz="1200" dirty="0" err="1">
              <a:latin typeface="Abadi" panose="020B0604020104020204" pitchFamily="34" charset="0"/>
            </a:rPr>
            <a:t>confusion</a:t>
          </a:r>
          <a:r>
            <a:rPr lang="tr-TR" sz="1200" dirty="0">
              <a:latin typeface="Abadi" panose="020B0604020104020204" pitchFamily="34" charset="0"/>
            </a:rPr>
            <a:t> </a:t>
          </a:r>
          <a:r>
            <a:rPr lang="tr-TR" sz="1200" dirty="0" err="1">
              <a:latin typeface="Abadi" panose="020B0604020104020204" pitchFamily="34" charset="0"/>
            </a:rPr>
            <a:t>matrix</a:t>
          </a:r>
          <a:r>
            <a:rPr lang="tr-TR" sz="1200" dirty="0">
              <a:latin typeface="Abadi" panose="020B0604020104020204" pitchFamily="34" charset="0"/>
            </a:rPr>
            <a:t>.</a:t>
          </a:r>
        </a:p>
      </dgm:t>
    </dgm:pt>
    <dgm:pt modelId="{3E74B059-FFF3-42AE-9F25-2B8C25E9E4CA}" type="parTrans" cxnId="{2B2F1B00-4CB9-441A-9AA1-00CA4D86F2B1}">
      <dgm:prSet/>
      <dgm:spPr/>
      <dgm:t>
        <a:bodyPr/>
        <a:lstStyle/>
        <a:p>
          <a:endParaRPr lang="tr-TR"/>
        </a:p>
      </dgm:t>
    </dgm:pt>
    <dgm:pt modelId="{DD9FC9F0-C8BA-4A98-89E7-BE8D10A2BE4B}" type="sibTrans" cxnId="{2B2F1B00-4CB9-441A-9AA1-00CA4D86F2B1}">
      <dgm:prSet/>
      <dgm:spPr/>
      <dgm:t>
        <a:bodyPr/>
        <a:lstStyle/>
        <a:p>
          <a:endParaRPr lang="tr-TR"/>
        </a:p>
      </dgm:t>
    </dgm:pt>
    <dgm:pt modelId="{65B54BAE-537F-48D5-839D-2E0F1F59B887}">
      <dgm:prSet phldrT="[Text]" custT="1"/>
      <dgm:spPr/>
      <dgm:t>
        <a:bodyPr/>
        <a:lstStyle/>
        <a:p>
          <a:r>
            <a:rPr lang="tr-TR" sz="1200" dirty="0">
              <a:latin typeface="Abadi" panose="020B0604020104020204" pitchFamily="34" charset="0"/>
            </a:rPr>
            <a:t>1. Use </a:t>
          </a:r>
          <a:r>
            <a:rPr lang="tr-TR" sz="1200" dirty="0" err="1">
              <a:latin typeface="Abadi" panose="020B0604020104020204" pitchFamily="34" charset="0"/>
            </a:rPr>
            <a:t>Feature</a:t>
          </a:r>
          <a:r>
            <a:rPr lang="tr-TR" sz="1200" dirty="0">
              <a:latin typeface="Abadi" panose="020B0604020104020204" pitchFamily="34" charset="0"/>
            </a:rPr>
            <a:t> </a:t>
          </a:r>
          <a:r>
            <a:rPr lang="tr-TR" sz="1200" dirty="0" err="1">
              <a:latin typeface="Abadi" panose="020B0604020104020204" pitchFamily="34" charset="0"/>
            </a:rPr>
            <a:t>Engineering</a:t>
          </a:r>
          <a:r>
            <a:rPr lang="tr-TR" sz="1200" dirty="0">
              <a:latin typeface="Abadi" panose="020B0604020104020204" pitchFamily="34" charset="0"/>
            </a:rPr>
            <a:t> and </a:t>
          </a:r>
          <a:r>
            <a:rPr lang="tr-TR" sz="1200" dirty="0" err="1">
              <a:latin typeface="Abadi" panose="020B0604020104020204" pitchFamily="34" charset="0"/>
            </a:rPr>
            <a:t>Algorithm</a:t>
          </a:r>
          <a:r>
            <a:rPr lang="tr-TR" sz="1200" dirty="0">
              <a:latin typeface="Abadi" panose="020B0604020104020204" pitchFamily="34" charset="0"/>
            </a:rPr>
            <a:t> </a:t>
          </a:r>
          <a:r>
            <a:rPr lang="tr-TR" sz="1200" dirty="0" err="1">
              <a:latin typeface="Abadi" panose="020B0604020104020204" pitchFamily="34" charset="0"/>
            </a:rPr>
            <a:t>Tuning</a:t>
          </a:r>
          <a:endParaRPr lang="tr-TR" sz="1200" dirty="0">
            <a:latin typeface="Abadi" panose="020B0604020104020204" pitchFamily="34" charset="0"/>
          </a:endParaRPr>
        </a:p>
      </dgm:t>
    </dgm:pt>
    <dgm:pt modelId="{44B3E603-519E-4693-B687-CFDC91916A6F}" type="parTrans" cxnId="{BB679246-CC92-47A6-9935-8D02ADEB5CD3}">
      <dgm:prSet/>
      <dgm:spPr/>
      <dgm:t>
        <a:bodyPr/>
        <a:lstStyle/>
        <a:p>
          <a:endParaRPr lang="tr-TR"/>
        </a:p>
      </dgm:t>
    </dgm:pt>
    <dgm:pt modelId="{91E53C9B-3A15-42E7-86B0-4A92FB785607}" type="sibTrans" cxnId="{BB679246-CC92-47A6-9935-8D02ADEB5CD3}">
      <dgm:prSet/>
      <dgm:spPr/>
      <dgm:t>
        <a:bodyPr/>
        <a:lstStyle/>
        <a:p>
          <a:endParaRPr lang="tr-TR"/>
        </a:p>
      </dgm:t>
    </dgm:pt>
    <dgm:pt modelId="{89F5F23B-9B9F-4C23-811E-98976A2F7D9C}">
      <dgm:prSet phldrT="[Text]" custT="1"/>
      <dgm:spPr/>
      <dgm:t>
        <a:bodyPr/>
        <a:lstStyle/>
        <a:p>
          <a:r>
            <a:rPr lang="tr-TR" sz="1200" dirty="0">
              <a:latin typeface="Abadi" panose="020B0604020104020204" pitchFamily="34" charset="0"/>
            </a:rPr>
            <a:t>1. </a:t>
          </a:r>
          <a:r>
            <a:rPr lang="en-US" sz="1200" dirty="0">
              <a:latin typeface="Abadi" panose="020B0604020104020204" pitchFamily="34" charset="0"/>
            </a:rPr>
            <a:t>The model with the best</a:t>
          </a:r>
          <a:r>
            <a:rPr lang="tr-TR" sz="1200" dirty="0">
              <a:latin typeface="Abadi" panose="020B0604020104020204" pitchFamily="34" charset="0"/>
            </a:rPr>
            <a:t> </a:t>
          </a:r>
          <a:r>
            <a:rPr lang="en-US" sz="1200" dirty="0">
              <a:latin typeface="Abadi" panose="020B0604020104020204" pitchFamily="34" charset="0"/>
            </a:rPr>
            <a:t>accuracy score will be the</a:t>
          </a:r>
          <a:r>
            <a:rPr lang="tr-TR" sz="1200" dirty="0">
              <a:latin typeface="Abadi" panose="020B0604020104020204" pitchFamily="34" charset="0"/>
            </a:rPr>
            <a:t> best </a:t>
          </a:r>
          <a:r>
            <a:rPr lang="tr-TR" sz="1200" dirty="0" err="1">
              <a:latin typeface="Abadi" panose="020B0604020104020204" pitchFamily="34" charset="0"/>
            </a:rPr>
            <a:t>performing</a:t>
          </a:r>
          <a:r>
            <a:rPr lang="tr-TR" sz="1200" dirty="0">
              <a:latin typeface="Abadi" panose="020B0604020104020204" pitchFamily="34" charset="0"/>
            </a:rPr>
            <a:t> model.</a:t>
          </a:r>
        </a:p>
      </dgm:t>
    </dgm:pt>
    <dgm:pt modelId="{9684C0F4-31B5-4FCA-93A6-429028F11000}" type="parTrans" cxnId="{1B31483C-D5F6-4916-BD46-BA17B4FE2B7E}">
      <dgm:prSet/>
      <dgm:spPr/>
      <dgm:t>
        <a:bodyPr/>
        <a:lstStyle/>
        <a:p>
          <a:endParaRPr lang="tr-TR"/>
        </a:p>
      </dgm:t>
    </dgm:pt>
    <dgm:pt modelId="{C78224AB-D31C-4893-B592-00EB8C921EC4}" type="sibTrans" cxnId="{1B31483C-D5F6-4916-BD46-BA17B4FE2B7E}">
      <dgm:prSet/>
      <dgm:spPr/>
      <dgm:t>
        <a:bodyPr/>
        <a:lstStyle/>
        <a:p>
          <a:endParaRPr lang="tr-TR"/>
        </a:p>
      </dgm:t>
    </dgm:pt>
    <dgm:pt modelId="{7D19FF4D-5068-440A-8E3C-A169B5411B55}" type="pres">
      <dgm:prSet presAssocID="{ED4391BA-E76E-47CD-B9BE-A35D485B269A}" presName="rootnode" presStyleCnt="0">
        <dgm:presLayoutVars>
          <dgm:chMax/>
          <dgm:chPref/>
          <dgm:dir/>
          <dgm:animLvl val="lvl"/>
        </dgm:presLayoutVars>
      </dgm:prSet>
      <dgm:spPr/>
    </dgm:pt>
    <dgm:pt modelId="{6D9E8515-2176-4F30-B891-4346A5C442CF}" type="pres">
      <dgm:prSet presAssocID="{D58D5B3B-5A92-4A51-AB29-B4FD76764A0A}" presName="composite" presStyleCnt="0"/>
      <dgm:spPr/>
    </dgm:pt>
    <dgm:pt modelId="{93AC1F89-7793-41B0-BC65-A71EA7112C10}" type="pres">
      <dgm:prSet presAssocID="{D58D5B3B-5A92-4A51-AB29-B4FD76764A0A}" presName="LShape" presStyleLbl="alignNode1" presStyleIdx="0" presStyleCnt="7"/>
      <dgm:spPr/>
    </dgm:pt>
    <dgm:pt modelId="{8568CFD7-C39E-40EB-95B6-A59629FBA66C}" type="pres">
      <dgm:prSet presAssocID="{D58D5B3B-5A92-4A51-AB29-B4FD76764A0A}" presName="ParentText" presStyleLbl="revTx" presStyleIdx="0" presStyleCnt="4" custLinFactNeighborX="506" custLinFactNeighborY="3119">
        <dgm:presLayoutVars>
          <dgm:chMax val="0"/>
          <dgm:chPref val="0"/>
          <dgm:bulletEnabled val="1"/>
        </dgm:presLayoutVars>
      </dgm:prSet>
      <dgm:spPr/>
    </dgm:pt>
    <dgm:pt modelId="{BE3604CB-8350-458D-825E-8E956C5FE265}" type="pres">
      <dgm:prSet presAssocID="{D58D5B3B-5A92-4A51-AB29-B4FD76764A0A}" presName="Triangle" presStyleLbl="alignNode1" presStyleIdx="1" presStyleCnt="7"/>
      <dgm:spPr/>
    </dgm:pt>
    <dgm:pt modelId="{816D5DDA-4F9E-4233-9280-307E86FA6D14}" type="pres">
      <dgm:prSet presAssocID="{9536C186-18FF-4DF4-AE64-37CC1A16A228}" presName="sibTrans" presStyleCnt="0"/>
      <dgm:spPr/>
    </dgm:pt>
    <dgm:pt modelId="{0080D653-B84C-4658-B9B5-07CF33944C4B}" type="pres">
      <dgm:prSet presAssocID="{9536C186-18FF-4DF4-AE64-37CC1A16A228}" presName="space" presStyleCnt="0"/>
      <dgm:spPr/>
    </dgm:pt>
    <dgm:pt modelId="{BB642563-6F7C-4ADC-9AA2-7DFA6414F33A}" type="pres">
      <dgm:prSet presAssocID="{E2900DD3-13BE-422B-BB4A-EF3547FEAFDD}" presName="composite" presStyleCnt="0"/>
      <dgm:spPr/>
    </dgm:pt>
    <dgm:pt modelId="{C9E4689F-8A4B-46B9-AC18-54771573A1B7}" type="pres">
      <dgm:prSet presAssocID="{E2900DD3-13BE-422B-BB4A-EF3547FEAFDD}" presName="LShape" presStyleLbl="alignNode1" presStyleIdx="2" presStyleCnt="7"/>
      <dgm:spPr/>
    </dgm:pt>
    <dgm:pt modelId="{D5B32A44-F273-4D14-89B7-5DFCE41949C1}" type="pres">
      <dgm:prSet presAssocID="{E2900DD3-13BE-422B-BB4A-EF3547FEAFDD}" presName="ParentText" presStyleLbl="revTx" presStyleIdx="1" presStyleCnt="4">
        <dgm:presLayoutVars>
          <dgm:chMax val="0"/>
          <dgm:chPref val="0"/>
          <dgm:bulletEnabled val="1"/>
        </dgm:presLayoutVars>
      </dgm:prSet>
      <dgm:spPr/>
    </dgm:pt>
    <dgm:pt modelId="{532B85EA-51DF-4641-944F-8D20B7BA698E}" type="pres">
      <dgm:prSet presAssocID="{E2900DD3-13BE-422B-BB4A-EF3547FEAFDD}" presName="Triangle" presStyleLbl="alignNode1" presStyleIdx="3" presStyleCnt="7"/>
      <dgm:spPr/>
    </dgm:pt>
    <dgm:pt modelId="{E6B5AAC9-FEE1-4C6E-9CD7-C5EB15CE7FCB}" type="pres">
      <dgm:prSet presAssocID="{DD9FC9F0-C8BA-4A98-89E7-BE8D10A2BE4B}" presName="sibTrans" presStyleCnt="0"/>
      <dgm:spPr/>
    </dgm:pt>
    <dgm:pt modelId="{FC9BF842-F616-436E-AAA8-46162B322A45}" type="pres">
      <dgm:prSet presAssocID="{DD9FC9F0-C8BA-4A98-89E7-BE8D10A2BE4B}" presName="space" presStyleCnt="0"/>
      <dgm:spPr/>
    </dgm:pt>
    <dgm:pt modelId="{7E8B33F7-464D-4BE4-8A0D-A32B0F65931A}" type="pres">
      <dgm:prSet presAssocID="{65B54BAE-537F-48D5-839D-2E0F1F59B887}" presName="composite" presStyleCnt="0"/>
      <dgm:spPr/>
    </dgm:pt>
    <dgm:pt modelId="{665A951C-6DA9-4507-8D35-A6F5590B2BEB}" type="pres">
      <dgm:prSet presAssocID="{65B54BAE-537F-48D5-839D-2E0F1F59B887}" presName="LShape" presStyleLbl="alignNode1" presStyleIdx="4" presStyleCnt="7"/>
      <dgm:spPr/>
    </dgm:pt>
    <dgm:pt modelId="{B12AB141-2B9B-4B1F-81FA-DD63E06B4D0E}" type="pres">
      <dgm:prSet presAssocID="{65B54BAE-537F-48D5-839D-2E0F1F59B887}" presName="ParentText" presStyleLbl="revTx" presStyleIdx="2" presStyleCnt="4">
        <dgm:presLayoutVars>
          <dgm:chMax val="0"/>
          <dgm:chPref val="0"/>
          <dgm:bulletEnabled val="1"/>
        </dgm:presLayoutVars>
      </dgm:prSet>
      <dgm:spPr/>
    </dgm:pt>
    <dgm:pt modelId="{6F2CFD6E-C9DB-4AB6-9B8F-9EC63E593811}" type="pres">
      <dgm:prSet presAssocID="{65B54BAE-537F-48D5-839D-2E0F1F59B887}" presName="Triangle" presStyleLbl="alignNode1" presStyleIdx="5" presStyleCnt="7"/>
      <dgm:spPr/>
    </dgm:pt>
    <dgm:pt modelId="{9806A480-3540-4F41-9AAB-8D3D9FD1B890}" type="pres">
      <dgm:prSet presAssocID="{91E53C9B-3A15-42E7-86B0-4A92FB785607}" presName="sibTrans" presStyleCnt="0"/>
      <dgm:spPr/>
    </dgm:pt>
    <dgm:pt modelId="{AF85909F-A60B-4642-A659-DCF8F4371533}" type="pres">
      <dgm:prSet presAssocID="{91E53C9B-3A15-42E7-86B0-4A92FB785607}" presName="space" presStyleCnt="0"/>
      <dgm:spPr/>
    </dgm:pt>
    <dgm:pt modelId="{A8185A85-7469-448A-9089-4310A8E3C5E2}" type="pres">
      <dgm:prSet presAssocID="{89F5F23B-9B9F-4C23-811E-98976A2F7D9C}" presName="composite" presStyleCnt="0"/>
      <dgm:spPr/>
    </dgm:pt>
    <dgm:pt modelId="{7207E640-6822-419B-8590-88F648371CC4}" type="pres">
      <dgm:prSet presAssocID="{89F5F23B-9B9F-4C23-811E-98976A2F7D9C}" presName="LShape" presStyleLbl="alignNode1" presStyleIdx="6" presStyleCnt="7"/>
      <dgm:spPr/>
    </dgm:pt>
    <dgm:pt modelId="{590558D5-3488-4FF8-AD6D-FFDE2647933C}" type="pres">
      <dgm:prSet presAssocID="{89F5F23B-9B9F-4C23-811E-98976A2F7D9C}" presName="ParentText" presStyleLbl="revTx" presStyleIdx="3" presStyleCnt="4">
        <dgm:presLayoutVars>
          <dgm:chMax val="0"/>
          <dgm:chPref val="0"/>
          <dgm:bulletEnabled val="1"/>
        </dgm:presLayoutVars>
      </dgm:prSet>
      <dgm:spPr/>
    </dgm:pt>
  </dgm:ptLst>
  <dgm:cxnLst>
    <dgm:cxn modelId="{2B2F1B00-4CB9-441A-9AA1-00CA4D86F2B1}" srcId="{ED4391BA-E76E-47CD-B9BE-A35D485B269A}" destId="{E2900DD3-13BE-422B-BB4A-EF3547FEAFDD}" srcOrd="1" destOrd="0" parTransId="{3E74B059-FFF3-42AE-9F25-2B8C25E9E4CA}" sibTransId="{DD9FC9F0-C8BA-4A98-89E7-BE8D10A2BE4B}"/>
    <dgm:cxn modelId="{7F2E1204-50CD-4ED4-A8FD-246723832645}" type="presOf" srcId="{89F5F23B-9B9F-4C23-811E-98976A2F7D9C}" destId="{590558D5-3488-4FF8-AD6D-FFDE2647933C}" srcOrd="0" destOrd="0" presId="urn:microsoft.com/office/officeart/2009/3/layout/StepUpProcess"/>
    <dgm:cxn modelId="{DCB7D729-A8CE-43F5-B72B-500EE0F97201}" type="presOf" srcId="{ED4391BA-E76E-47CD-B9BE-A35D485B269A}" destId="{7D19FF4D-5068-440A-8E3C-A169B5411B55}" srcOrd="0" destOrd="0" presId="urn:microsoft.com/office/officeart/2009/3/layout/StepUpProcess"/>
    <dgm:cxn modelId="{1B31483C-D5F6-4916-BD46-BA17B4FE2B7E}" srcId="{ED4391BA-E76E-47CD-B9BE-A35D485B269A}" destId="{89F5F23B-9B9F-4C23-811E-98976A2F7D9C}" srcOrd="3" destOrd="0" parTransId="{9684C0F4-31B5-4FCA-93A6-429028F11000}" sibTransId="{C78224AB-D31C-4893-B592-00EB8C921EC4}"/>
    <dgm:cxn modelId="{4A2EE85D-84D8-40B8-817C-043AE011A280}" srcId="{ED4391BA-E76E-47CD-B9BE-A35D485B269A}" destId="{D58D5B3B-5A92-4A51-AB29-B4FD76764A0A}" srcOrd="0" destOrd="0" parTransId="{73B8D423-D3F0-4F0C-B6B3-E254336740A9}" sibTransId="{9536C186-18FF-4DF4-AE64-37CC1A16A228}"/>
    <dgm:cxn modelId="{BB679246-CC92-47A6-9935-8D02ADEB5CD3}" srcId="{ED4391BA-E76E-47CD-B9BE-A35D485B269A}" destId="{65B54BAE-537F-48D5-839D-2E0F1F59B887}" srcOrd="2" destOrd="0" parTransId="{44B3E603-519E-4693-B687-CFDC91916A6F}" sibTransId="{91E53C9B-3A15-42E7-86B0-4A92FB785607}"/>
    <dgm:cxn modelId="{BA88148D-CA2D-405C-AE01-007CD195825C}" type="presOf" srcId="{D58D5B3B-5A92-4A51-AB29-B4FD76764A0A}" destId="{8568CFD7-C39E-40EB-95B6-A59629FBA66C}" srcOrd="0" destOrd="0" presId="urn:microsoft.com/office/officeart/2009/3/layout/StepUpProcess"/>
    <dgm:cxn modelId="{0714548D-CBA6-4F18-9D87-B41D58E61C19}" type="presOf" srcId="{E2900DD3-13BE-422B-BB4A-EF3547FEAFDD}" destId="{D5B32A44-F273-4D14-89B7-5DFCE41949C1}" srcOrd="0" destOrd="0" presId="urn:microsoft.com/office/officeart/2009/3/layout/StepUpProcess"/>
    <dgm:cxn modelId="{E6715ABE-F9A6-4873-B7D9-BED41E289BA8}" type="presOf" srcId="{65B54BAE-537F-48D5-839D-2E0F1F59B887}" destId="{B12AB141-2B9B-4B1F-81FA-DD63E06B4D0E}" srcOrd="0" destOrd="0" presId="urn:microsoft.com/office/officeart/2009/3/layout/StepUpProcess"/>
    <dgm:cxn modelId="{275B6061-6AD9-42B0-9856-EBA197D0C88B}" type="presParOf" srcId="{7D19FF4D-5068-440A-8E3C-A169B5411B55}" destId="{6D9E8515-2176-4F30-B891-4346A5C442CF}" srcOrd="0" destOrd="0" presId="urn:microsoft.com/office/officeart/2009/3/layout/StepUpProcess"/>
    <dgm:cxn modelId="{97D8E564-0211-4FBF-A7EA-0A3A13FBF683}" type="presParOf" srcId="{6D9E8515-2176-4F30-B891-4346A5C442CF}" destId="{93AC1F89-7793-41B0-BC65-A71EA7112C10}" srcOrd="0" destOrd="0" presId="urn:microsoft.com/office/officeart/2009/3/layout/StepUpProcess"/>
    <dgm:cxn modelId="{3A5A5C91-5AD3-4C0B-959A-5645CBA5A35E}" type="presParOf" srcId="{6D9E8515-2176-4F30-B891-4346A5C442CF}" destId="{8568CFD7-C39E-40EB-95B6-A59629FBA66C}" srcOrd="1" destOrd="0" presId="urn:microsoft.com/office/officeart/2009/3/layout/StepUpProcess"/>
    <dgm:cxn modelId="{6075B227-6DE9-496C-91E5-64334D0B0A3A}" type="presParOf" srcId="{6D9E8515-2176-4F30-B891-4346A5C442CF}" destId="{BE3604CB-8350-458D-825E-8E956C5FE265}" srcOrd="2" destOrd="0" presId="urn:microsoft.com/office/officeart/2009/3/layout/StepUpProcess"/>
    <dgm:cxn modelId="{EB9A155C-0548-436F-A10C-B6A5E27476AE}" type="presParOf" srcId="{7D19FF4D-5068-440A-8E3C-A169B5411B55}" destId="{816D5DDA-4F9E-4233-9280-307E86FA6D14}" srcOrd="1" destOrd="0" presId="urn:microsoft.com/office/officeart/2009/3/layout/StepUpProcess"/>
    <dgm:cxn modelId="{44A5BF83-DDED-44FC-852C-EE01781ED1CA}" type="presParOf" srcId="{816D5DDA-4F9E-4233-9280-307E86FA6D14}" destId="{0080D653-B84C-4658-B9B5-07CF33944C4B}" srcOrd="0" destOrd="0" presId="urn:microsoft.com/office/officeart/2009/3/layout/StepUpProcess"/>
    <dgm:cxn modelId="{EA618AD8-588F-4520-AA1F-01DF43C4679D}" type="presParOf" srcId="{7D19FF4D-5068-440A-8E3C-A169B5411B55}" destId="{BB642563-6F7C-4ADC-9AA2-7DFA6414F33A}" srcOrd="2" destOrd="0" presId="urn:microsoft.com/office/officeart/2009/3/layout/StepUpProcess"/>
    <dgm:cxn modelId="{D86CB761-306F-406F-BE72-75689EDC2473}" type="presParOf" srcId="{BB642563-6F7C-4ADC-9AA2-7DFA6414F33A}" destId="{C9E4689F-8A4B-46B9-AC18-54771573A1B7}" srcOrd="0" destOrd="0" presId="urn:microsoft.com/office/officeart/2009/3/layout/StepUpProcess"/>
    <dgm:cxn modelId="{42C2F2F4-AD69-4949-92AE-563D5B268383}" type="presParOf" srcId="{BB642563-6F7C-4ADC-9AA2-7DFA6414F33A}" destId="{D5B32A44-F273-4D14-89B7-5DFCE41949C1}" srcOrd="1" destOrd="0" presId="urn:microsoft.com/office/officeart/2009/3/layout/StepUpProcess"/>
    <dgm:cxn modelId="{0C3E3B97-6BDD-4D9B-B2AA-F60EE0BEF572}" type="presParOf" srcId="{BB642563-6F7C-4ADC-9AA2-7DFA6414F33A}" destId="{532B85EA-51DF-4641-944F-8D20B7BA698E}" srcOrd="2" destOrd="0" presId="urn:microsoft.com/office/officeart/2009/3/layout/StepUpProcess"/>
    <dgm:cxn modelId="{A21DC0BF-EBD6-49BF-8275-AED3EF6DD8B1}" type="presParOf" srcId="{7D19FF4D-5068-440A-8E3C-A169B5411B55}" destId="{E6B5AAC9-FEE1-4C6E-9CD7-C5EB15CE7FCB}" srcOrd="3" destOrd="0" presId="urn:microsoft.com/office/officeart/2009/3/layout/StepUpProcess"/>
    <dgm:cxn modelId="{EDA7CF00-9118-402E-A45B-0AC13E5239F5}" type="presParOf" srcId="{E6B5AAC9-FEE1-4C6E-9CD7-C5EB15CE7FCB}" destId="{FC9BF842-F616-436E-AAA8-46162B322A45}" srcOrd="0" destOrd="0" presId="urn:microsoft.com/office/officeart/2009/3/layout/StepUpProcess"/>
    <dgm:cxn modelId="{50476640-D900-407E-94F6-4D2B2529E7B9}" type="presParOf" srcId="{7D19FF4D-5068-440A-8E3C-A169B5411B55}" destId="{7E8B33F7-464D-4BE4-8A0D-A32B0F65931A}" srcOrd="4" destOrd="0" presId="urn:microsoft.com/office/officeart/2009/3/layout/StepUpProcess"/>
    <dgm:cxn modelId="{FCA259E0-4F03-4055-923A-47C4FFB3D83E}" type="presParOf" srcId="{7E8B33F7-464D-4BE4-8A0D-A32B0F65931A}" destId="{665A951C-6DA9-4507-8D35-A6F5590B2BEB}" srcOrd="0" destOrd="0" presId="urn:microsoft.com/office/officeart/2009/3/layout/StepUpProcess"/>
    <dgm:cxn modelId="{C2272307-48F5-43A6-976A-19432AE995DA}" type="presParOf" srcId="{7E8B33F7-464D-4BE4-8A0D-A32B0F65931A}" destId="{B12AB141-2B9B-4B1F-81FA-DD63E06B4D0E}" srcOrd="1" destOrd="0" presId="urn:microsoft.com/office/officeart/2009/3/layout/StepUpProcess"/>
    <dgm:cxn modelId="{50D24685-70ED-44D7-AB20-F242D9193223}" type="presParOf" srcId="{7E8B33F7-464D-4BE4-8A0D-A32B0F65931A}" destId="{6F2CFD6E-C9DB-4AB6-9B8F-9EC63E593811}" srcOrd="2" destOrd="0" presId="urn:microsoft.com/office/officeart/2009/3/layout/StepUpProcess"/>
    <dgm:cxn modelId="{B8B5AF1C-A1C9-42EF-AE0B-AA31CFFEF671}" type="presParOf" srcId="{7D19FF4D-5068-440A-8E3C-A169B5411B55}" destId="{9806A480-3540-4F41-9AAB-8D3D9FD1B890}" srcOrd="5" destOrd="0" presId="urn:microsoft.com/office/officeart/2009/3/layout/StepUpProcess"/>
    <dgm:cxn modelId="{38603F88-6094-497E-B209-93673BFEE0C4}" type="presParOf" srcId="{9806A480-3540-4F41-9AAB-8D3D9FD1B890}" destId="{AF85909F-A60B-4642-A659-DCF8F4371533}" srcOrd="0" destOrd="0" presId="urn:microsoft.com/office/officeart/2009/3/layout/StepUpProcess"/>
    <dgm:cxn modelId="{215F5D67-E25C-446E-87EF-D72811AACF58}" type="presParOf" srcId="{7D19FF4D-5068-440A-8E3C-A169B5411B55}" destId="{A8185A85-7469-448A-9089-4310A8E3C5E2}" srcOrd="6" destOrd="0" presId="urn:microsoft.com/office/officeart/2009/3/layout/StepUpProcess"/>
    <dgm:cxn modelId="{9A6E2C74-1EAE-4361-9912-AEB6BCE7EEA6}" type="presParOf" srcId="{A8185A85-7469-448A-9089-4310A8E3C5E2}" destId="{7207E640-6822-419B-8590-88F648371CC4}" srcOrd="0" destOrd="0" presId="urn:microsoft.com/office/officeart/2009/3/layout/StepUpProcess"/>
    <dgm:cxn modelId="{48C20916-28E4-4082-AFFA-DFC7B7640AA4}" type="presParOf" srcId="{A8185A85-7469-448A-9089-4310A8E3C5E2}" destId="{590558D5-3488-4FF8-AD6D-FFDE2647933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C264-A9FA-48F7-8B2C-C250CD42D156}">
      <dsp:nvSpPr>
        <dsp:cNvPr id="0" name=""/>
        <dsp:cNvSpPr/>
      </dsp:nvSpPr>
      <dsp:spPr>
        <a:xfrm>
          <a:off x="1303" y="1699"/>
          <a:ext cx="2653765"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Request</a:t>
          </a:r>
          <a:r>
            <a:rPr lang="tr-TR" sz="1400" kern="1200" dirty="0">
              <a:latin typeface="Abadi" panose="020B0604020104020204" pitchFamily="34" charset="0"/>
            </a:rPr>
            <a:t> API and </a:t>
          </a:r>
          <a:r>
            <a:rPr lang="tr-TR" sz="1400" kern="1200" dirty="0" err="1">
              <a:latin typeface="Abadi" panose="020B0604020104020204" pitchFamily="34" charset="0"/>
            </a:rPr>
            <a:t>parse</a:t>
          </a:r>
          <a:r>
            <a:rPr lang="tr-TR" sz="1400" kern="1200" dirty="0">
              <a:latin typeface="Abadi" panose="020B0604020104020204" pitchFamily="34" charset="0"/>
            </a:rPr>
            <a:t> </a:t>
          </a:r>
        </a:p>
        <a:p>
          <a:pPr marL="0" lvl="0" indent="0" algn="ctr" defTabSz="622300">
            <a:lnSpc>
              <a:spcPct val="90000"/>
            </a:lnSpc>
            <a:spcBef>
              <a:spcPct val="0"/>
            </a:spcBef>
            <a:spcAft>
              <a:spcPct val="35000"/>
            </a:spcAft>
            <a:buNone/>
          </a:pPr>
          <a:r>
            <a:rPr lang="tr-TR" sz="1400" kern="1200" dirty="0">
              <a:latin typeface="Abadi" panose="020B0604020104020204" pitchFamily="34" charset="0"/>
            </a:rPr>
            <a:t>the </a:t>
          </a:r>
          <a:r>
            <a:rPr lang="tr-TR" sz="1400" kern="1200" dirty="0" err="1">
              <a:latin typeface="Abadi" panose="020B0604020104020204" pitchFamily="34" charset="0"/>
            </a:rPr>
            <a:t>SpaceX</a:t>
          </a:r>
          <a:r>
            <a:rPr lang="tr-TR" sz="1400" kern="1200" dirty="0">
              <a:latin typeface="Abadi" panose="020B0604020104020204" pitchFamily="34" charset="0"/>
            </a:rPr>
            <a:t> </a:t>
          </a:r>
          <a:r>
            <a:rPr lang="tr-TR" sz="1400" kern="1200" dirty="0" err="1">
              <a:latin typeface="Abadi" panose="020B0604020104020204" pitchFamily="34" charset="0"/>
            </a:rPr>
            <a:t>launch</a:t>
          </a:r>
          <a:r>
            <a:rPr lang="tr-TR" sz="1400" kern="1200" dirty="0">
              <a:latin typeface="Abadi" panose="020B0604020104020204" pitchFamily="34" charset="0"/>
            </a:rPr>
            <a:t> data</a:t>
          </a:r>
        </a:p>
      </dsp:txBody>
      <dsp:txXfrm>
        <a:off x="26758" y="27154"/>
        <a:ext cx="2602855" cy="818188"/>
      </dsp:txXfrm>
    </dsp:sp>
    <dsp:sp modelId="{AC9237C0-3AF9-4D3C-BE5D-110252BEE903}">
      <dsp:nvSpPr>
        <dsp:cNvPr id="0" name=""/>
        <dsp:cNvSpPr/>
      </dsp:nvSpPr>
      <dsp:spPr>
        <a:xfrm rot="5400000">
          <a:off x="1165230" y="892525"/>
          <a:ext cx="325911" cy="3910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tr-TR" sz="1600" kern="1200"/>
        </a:p>
      </dsp:txBody>
      <dsp:txXfrm rot="-5400000">
        <a:off x="1210858" y="925117"/>
        <a:ext cx="234656" cy="228138"/>
      </dsp:txXfrm>
    </dsp:sp>
    <dsp:sp modelId="{E8A7B535-C356-4026-9474-35073C51EB3E}">
      <dsp:nvSpPr>
        <dsp:cNvPr id="0" name=""/>
        <dsp:cNvSpPr/>
      </dsp:nvSpPr>
      <dsp:spPr>
        <a:xfrm>
          <a:off x="0" y="1305346"/>
          <a:ext cx="2656373"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Filter</a:t>
          </a:r>
          <a:r>
            <a:rPr lang="tr-TR" sz="1400" kern="1200" dirty="0">
              <a:latin typeface="Abadi" panose="020B0604020104020204" pitchFamily="34" charset="0"/>
            </a:rPr>
            <a:t> data to </a:t>
          </a:r>
          <a:r>
            <a:rPr lang="tr-TR" sz="1400" kern="1200" dirty="0" err="1">
              <a:latin typeface="Abadi" panose="020B0604020104020204" pitchFamily="34" charset="0"/>
            </a:rPr>
            <a:t>only</a:t>
          </a:r>
          <a:r>
            <a:rPr lang="tr-TR" sz="1400" kern="1200" dirty="0">
              <a:latin typeface="Abadi" panose="020B0604020104020204" pitchFamily="34" charset="0"/>
            </a:rPr>
            <a:t> </a:t>
          </a:r>
          <a:r>
            <a:rPr lang="tr-TR" sz="1400" kern="1200" dirty="0" err="1">
              <a:latin typeface="Abadi" panose="020B0604020104020204" pitchFamily="34" charset="0"/>
            </a:rPr>
            <a:t>include</a:t>
          </a:r>
          <a:r>
            <a:rPr lang="tr-TR" sz="1400" kern="1200" dirty="0">
              <a:latin typeface="Abadi" panose="020B0604020104020204" pitchFamily="34" charset="0"/>
            </a:rPr>
            <a:t> </a:t>
          </a:r>
        </a:p>
        <a:p>
          <a:pPr marL="0" lvl="0" indent="0" algn="ctr" defTabSz="622300">
            <a:lnSpc>
              <a:spcPct val="90000"/>
            </a:lnSpc>
            <a:spcBef>
              <a:spcPct val="0"/>
            </a:spcBef>
            <a:spcAft>
              <a:spcPct val="35000"/>
            </a:spcAft>
            <a:buNone/>
          </a:pPr>
          <a:r>
            <a:rPr lang="tr-TR" sz="1400" kern="1200" dirty="0">
              <a:latin typeface="Abadi" panose="020B0604020104020204" pitchFamily="34" charset="0"/>
            </a:rPr>
            <a:t>Falcon 9 </a:t>
          </a:r>
          <a:r>
            <a:rPr lang="tr-TR" sz="1400" kern="1200" dirty="0" err="1">
              <a:latin typeface="Abadi" panose="020B0604020104020204" pitchFamily="34" charset="0"/>
            </a:rPr>
            <a:t>launches</a:t>
          </a:r>
          <a:endParaRPr lang="tr-TR" sz="1400" kern="1200" dirty="0">
            <a:latin typeface="Abadi" panose="020B0604020104020204" pitchFamily="34" charset="0"/>
          </a:endParaRPr>
        </a:p>
      </dsp:txBody>
      <dsp:txXfrm>
        <a:off x="25455" y="1330801"/>
        <a:ext cx="2605463" cy="818188"/>
      </dsp:txXfrm>
    </dsp:sp>
    <dsp:sp modelId="{EB7AA8EF-A48B-4722-9762-016B470E90EE}">
      <dsp:nvSpPr>
        <dsp:cNvPr id="0" name=""/>
        <dsp:cNvSpPr/>
      </dsp:nvSpPr>
      <dsp:spPr>
        <a:xfrm rot="5400000">
          <a:off x="1165230" y="2196172"/>
          <a:ext cx="325911" cy="39109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tr-TR" sz="1600" kern="1200"/>
        </a:p>
      </dsp:txBody>
      <dsp:txXfrm rot="-5400000">
        <a:off x="1210858" y="2228764"/>
        <a:ext cx="234656" cy="228138"/>
      </dsp:txXfrm>
    </dsp:sp>
    <dsp:sp modelId="{0D712A9C-C560-4D2D-80A2-DE71E15BA900}">
      <dsp:nvSpPr>
        <dsp:cNvPr id="0" name=""/>
        <dsp:cNvSpPr/>
      </dsp:nvSpPr>
      <dsp:spPr>
        <a:xfrm>
          <a:off x="0" y="2608994"/>
          <a:ext cx="2656373" cy="86909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Deal</a:t>
          </a:r>
          <a:r>
            <a:rPr lang="tr-TR" sz="1400" kern="1200" dirty="0">
              <a:latin typeface="Abadi" panose="020B0604020104020204" pitchFamily="34" charset="0"/>
            </a:rPr>
            <a:t> with </a:t>
          </a:r>
          <a:r>
            <a:rPr lang="tr-TR" sz="1400" kern="1200" dirty="0" err="1">
              <a:latin typeface="Abadi" panose="020B0604020104020204" pitchFamily="34" charset="0"/>
            </a:rPr>
            <a:t>Missing</a:t>
          </a:r>
          <a:r>
            <a:rPr lang="tr-TR" sz="1400" kern="1200" dirty="0">
              <a:latin typeface="Abadi" panose="020B0604020104020204" pitchFamily="34" charset="0"/>
            </a:rPr>
            <a:t> </a:t>
          </a:r>
          <a:r>
            <a:rPr lang="tr-TR" sz="1400" kern="1200" dirty="0" err="1">
              <a:latin typeface="Abadi" panose="020B0604020104020204" pitchFamily="34" charset="0"/>
            </a:rPr>
            <a:t>Values</a:t>
          </a:r>
          <a:endParaRPr lang="tr-TR" sz="1400" kern="1200" dirty="0">
            <a:latin typeface="Abadi" panose="020B0604020104020204" pitchFamily="34" charset="0"/>
          </a:endParaRPr>
        </a:p>
      </dsp:txBody>
      <dsp:txXfrm>
        <a:off x="25455" y="2634449"/>
        <a:ext cx="2605463" cy="818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8C264-A9FA-48F7-8B2C-C250CD42D156}">
      <dsp:nvSpPr>
        <dsp:cNvPr id="0" name=""/>
        <dsp:cNvSpPr/>
      </dsp:nvSpPr>
      <dsp:spPr>
        <a:xfrm>
          <a:off x="0" y="0"/>
          <a:ext cx="2656373"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Extract</a:t>
          </a:r>
          <a:r>
            <a:rPr lang="tr-TR" sz="1400" kern="1200" dirty="0">
              <a:latin typeface="Abadi" panose="020B0604020104020204" pitchFamily="34" charset="0"/>
            </a:rPr>
            <a:t> data </a:t>
          </a:r>
        </a:p>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using</a:t>
          </a:r>
          <a:r>
            <a:rPr lang="tr-TR" sz="1400" kern="1200" dirty="0">
              <a:latin typeface="Abadi" panose="020B0604020104020204" pitchFamily="34" charset="0"/>
            </a:rPr>
            <a:t> </a:t>
          </a:r>
          <a:r>
            <a:rPr lang="tr-TR" sz="1400" kern="1200" dirty="0" err="1">
              <a:latin typeface="Abadi" panose="020B0604020104020204" pitchFamily="34" charset="0"/>
            </a:rPr>
            <a:t>BeautifulSoup</a:t>
          </a:r>
          <a:endParaRPr lang="tr-TR" sz="1400" kern="1200" dirty="0">
            <a:latin typeface="Abadi" panose="020B0604020104020204" pitchFamily="34" charset="0"/>
          </a:endParaRPr>
        </a:p>
      </dsp:txBody>
      <dsp:txXfrm>
        <a:off x="18513" y="18513"/>
        <a:ext cx="2619347" cy="595045"/>
      </dsp:txXfrm>
    </dsp:sp>
    <dsp:sp modelId="{AC9237C0-3AF9-4D3C-BE5D-110252BEE903}">
      <dsp:nvSpPr>
        <dsp:cNvPr id="0" name=""/>
        <dsp:cNvSpPr/>
      </dsp:nvSpPr>
      <dsp:spPr>
        <a:xfrm rot="5400000">
          <a:off x="1209035" y="648722"/>
          <a:ext cx="238301"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671787"/>
        <a:ext cx="170660" cy="166811"/>
      </dsp:txXfrm>
    </dsp:sp>
    <dsp:sp modelId="{E8A7B535-C356-4026-9474-35073C51EB3E}">
      <dsp:nvSpPr>
        <dsp:cNvPr id="0" name=""/>
        <dsp:cNvSpPr/>
      </dsp:nvSpPr>
      <dsp:spPr>
        <a:xfrm>
          <a:off x="27051" y="949806"/>
          <a:ext cx="2602270"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Get</a:t>
          </a:r>
          <a:r>
            <a:rPr lang="tr-TR" sz="1400" kern="1200" dirty="0">
              <a:latin typeface="Abadi" panose="020B0604020104020204" pitchFamily="34" charset="0"/>
            </a:rPr>
            <a:t> HTML </a:t>
          </a:r>
          <a:r>
            <a:rPr lang="tr-TR" sz="1400" kern="1200" dirty="0" err="1">
              <a:latin typeface="Abadi" panose="020B0604020104020204" pitchFamily="34" charset="0"/>
            </a:rPr>
            <a:t>Response</a:t>
          </a:r>
          <a:endParaRPr lang="tr-TR" sz="1400" kern="1200" dirty="0">
            <a:latin typeface="Abadi" panose="020B0604020104020204" pitchFamily="34" charset="0"/>
          </a:endParaRP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From</a:t>
          </a:r>
          <a:r>
            <a:rPr lang="tr-TR" sz="1400" kern="1200" dirty="0">
              <a:latin typeface="Abadi" panose="020B0604020104020204" pitchFamily="34" charset="0"/>
            </a:rPr>
            <a:t> Wikipedia</a:t>
          </a:r>
        </a:p>
      </dsp:txBody>
      <dsp:txXfrm>
        <a:off x="45564" y="968319"/>
        <a:ext cx="2565244" cy="595045"/>
      </dsp:txXfrm>
    </dsp:sp>
    <dsp:sp modelId="{EB7AA8EF-A48B-4722-9762-016B470E90EE}">
      <dsp:nvSpPr>
        <dsp:cNvPr id="0" name=""/>
        <dsp:cNvSpPr/>
      </dsp:nvSpPr>
      <dsp:spPr>
        <a:xfrm rot="5400000">
          <a:off x="1209673" y="1597679"/>
          <a:ext cx="237026"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1621382"/>
        <a:ext cx="170660" cy="165918"/>
      </dsp:txXfrm>
    </dsp:sp>
    <dsp:sp modelId="{0D712A9C-C560-4D2D-80A2-DE71E15BA900}">
      <dsp:nvSpPr>
        <dsp:cNvPr id="0" name=""/>
        <dsp:cNvSpPr/>
      </dsp:nvSpPr>
      <dsp:spPr>
        <a:xfrm>
          <a:off x="0" y="1897913"/>
          <a:ext cx="2656373"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Create</a:t>
          </a:r>
          <a:r>
            <a:rPr lang="tr-TR" sz="1400" kern="1200" dirty="0">
              <a:latin typeface="Abadi" panose="020B0604020104020204" pitchFamily="34" charset="0"/>
            </a:rPr>
            <a:t> a data </a:t>
          </a:r>
          <a:r>
            <a:rPr lang="tr-TR" sz="1400" kern="1200" dirty="0" err="1">
              <a:latin typeface="Abadi" panose="020B0604020104020204" pitchFamily="34" charset="0"/>
            </a:rPr>
            <a:t>frame</a:t>
          </a:r>
          <a:r>
            <a:rPr lang="tr-TR" sz="1400" kern="1200" dirty="0">
              <a:latin typeface="Abadi" panose="020B0604020104020204" pitchFamily="34" charset="0"/>
            </a:rPr>
            <a:t> by</a:t>
          </a: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parsing</a:t>
          </a:r>
          <a:r>
            <a:rPr lang="tr-TR" sz="1400" kern="1200" dirty="0">
              <a:latin typeface="Abadi" panose="020B0604020104020204" pitchFamily="34" charset="0"/>
            </a:rPr>
            <a:t> the HTML </a:t>
          </a:r>
          <a:r>
            <a:rPr lang="tr-TR" sz="1400" kern="1200" dirty="0" err="1">
              <a:latin typeface="Abadi" panose="020B0604020104020204" pitchFamily="34" charset="0"/>
            </a:rPr>
            <a:t>tables</a:t>
          </a:r>
          <a:endParaRPr lang="tr-TR" sz="1400" kern="1200" dirty="0">
            <a:latin typeface="Abadi" panose="020B0604020104020204" pitchFamily="34" charset="0"/>
          </a:endParaRPr>
        </a:p>
      </dsp:txBody>
      <dsp:txXfrm>
        <a:off x="18513" y="1916426"/>
        <a:ext cx="2619347" cy="595045"/>
      </dsp:txXfrm>
    </dsp:sp>
    <dsp:sp modelId="{8276268A-E007-49A6-8228-6B90A14E4F39}">
      <dsp:nvSpPr>
        <dsp:cNvPr id="0" name=""/>
        <dsp:cNvSpPr/>
      </dsp:nvSpPr>
      <dsp:spPr>
        <a:xfrm rot="5400000">
          <a:off x="1209673" y="2545787"/>
          <a:ext cx="237026" cy="2844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rot="-5400000">
        <a:off x="1242856" y="2569490"/>
        <a:ext cx="170660" cy="165918"/>
      </dsp:txXfrm>
    </dsp:sp>
    <dsp:sp modelId="{36DC81F5-650B-4E6F-87DF-7E6D155A6BA8}">
      <dsp:nvSpPr>
        <dsp:cNvPr id="0" name=""/>
        <dsp:cNvSpPr/>
      </dsp:nvSpPr>
      <dsp:spPr>
        <a:xfrm>
          <a:off x="27051" y="2846021"/>
          <a:ext cx="2602270" cy="63207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latin typeface="Abadi" panose="020B0604020104020204" pitchFamily="34" charset="0"/>
            </a:rPr>
            <a:t>Normalize data into </a:t>
          </a:r>
          <a:r>
            <a:rPr lang="tr-TR" sz="1400" kern="1200" dirty="0" err="1">
              <a:latin typeface="Abadi" panose="020B0604020104020204" pitchFamily="34" charset="0"/>
            </a:rPr>
            <a:t>flat</a:t>
          </a:r>
          <a:r>
            <a:rPr lang="tr-TR" sz="1400" kern="1200" dirty="0">
              <a:latin typeface="Abadi" panose="020B0604020104020204" pitchFamily="34" charset="0"/>
            </a:rPr>
            <a:t> data file </a:t>
          </a:r>
          <a:r>
            <a:rPr lang="tr-TR" sz="1400" kern="1200" dirty="0" err="1">
              <a:latin typeface="Abadi" panose="020B0604020104020204" pitchFamily="34" charset="0"/>
            </a:rPr>
            <a:t>such</a:t>
          </a:r>
          <a:r>
            <a:rPr lang="tr-TR" sz="1400" kern="1200" dirty="0">
              <a:latin typeface="Abadi" panose="020B0604020104020204" pitchFamily="34" charset="0"/>
            </a:rPr>
            <a:t> as .</a:t>
          </a:r>
          <a:r>
            <a:rPr lang="tr-TR" sz="1400" kern="1200" dirty="0" err="1">
              <a:latin typeface="Abadi" panose="020B0604020104020204" pitchFamily="34" charset="0"/>
            </a:rPr>
            <a:t>csv</a:t>
          </a:r>
          <a:endParaRPr lang="tr-TR" sz="1400" kern="1200" dirty="0">
            <a:latin typeface="Abadi" panose="020B0604020104020204" pitchFamily="34" charset="0"/>
          </a:endParaRPr>
        </a:p>
      </dsp:txBody>
      <dsp:txXfrm>
        <a:off x="45564" y="2864534"/>
        <a:ext cx="2565244" cy="595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C9B60-FB5B-499C-A055-680037DF1232}">
      <dsp:nvSpPr>
        <dsp:cNvPr id="0" name=""/>
        <dsp:cNvSpPr/>
      </dsp:nvSpPr>
      <dsp:spPr>
        <a:xfrm>
          <a:off x="0" y="1695"/>
          <a:ext cx="4718665" cy="42894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err="1">
              <a:latin typeface="Abadi" panose="020B0604020104020204" pitchFamily="34" charset="0"/>
            </a:rPr>
            <a:t>Perform</a:t>
          </a:r>
          <a:r>
            <a:rPr lang="tr-TR" sz="2000" kern="1200" dirty="0">
              <a:latin typeface="Abadi" panose="020B0604020104020204" pitchFamily="34" charset="0"/>
            </a:rPr>
            <a:t> </a:t>
          </a:r>
          <a:r>
            <a:rPr lang="en-US" sz="2000" kern="1200" dirty="0">
              <a:latin typeface="Abadi" panose="020B0604020104020204" pitchFamily="34" charset="0"/>
            </a:rPr>
            <a:t>EDA on dataset</a:t>
          </a:r>
          <a:endParaRPr lang="tr-TR" sz="2000" kern="1200" dirty="0"/>
        </a:p>
      </dsp:txBody>
      <dsp:txXfrm>
        <a:off x="12563" y="14258"/>
        <a:ext cx="4693539" cy="403817"/>
      </dsp:txXfrm>
    </dsp:sp>
    <dsp:sp modelId="{E1ED55D2-FE1B-4B8E-B17F-04784C809166}">
      <dsp:nvSpPr>
        <dsp:cNvPr id="0" name=""/>
        <dsp:cNvSpPr/>
      </dsp:nvSpPr>
      <dsp:spPr>
        <a:xfrm>
          <a:off x="0" y="540822"/>
          <a:ext cx="2406864"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err="1">
              <a:latin typeface="Abadi" panose="020B0604020104020204" pitchFamily="34" charset="0"/>
            </a:rPr>
            <a:t>Calculate</a:t>
          </a:r>
          <a:r>
            <a:rPr lang="tr-TR" sz="1600" kern="1200" dirty="0">
              <a:latin typeface="Abadi" panose="020B0604020104020204" pitchFamily="34" charset="0"/>
            </a:rPr>
            <a:t> the </a:t>
          </a:r>
          <a:r>
            <a:rPr lang="tr-TR" sz="1600" kern="1200" dirty="0" err="1">
              <a:latin typeface="Abadi" panose="020B0604020104020204" pitchFamily="34" charset="0"/>
            </a:rPr>
            <a:t>number</a:t>
          </a:r>
          <a:r>
            <a:rPr lang="tr-TR" sz="1600" kern="1200" dirty="0">
              <a:latin typeface="Abadi" panose="020B0604020104020204" pitchFamily="34" charset="0"/>
            </a:rPr>
            <a:t> of </a:t>
          </a:r>
          <a:r>
            <a:rPr lang="tr-TR" sz="1600" kern="1200" dirty="0" err="1">
              <a:latin typeface="Abadi" panose="020B0604020104020204" pitchFamily="34" charset="0"/>
            </a:rPr>
            <a:t>launches</a:t>
          </a:r>
          <a:r>
            <a:rPr lang="tr-TR" sz="1600" kern="1200" dirty="0">
              <a:latin typeface="Abadi" panose="020B0604020104020204" pitchFamily="34" charset="0"/>
            </a:rPr>
            <a:t> at </a:t>
          </a:r>
          <a:r>
            <a:rPr lang="tr-TR" sz="1600" kern="1200" dirty="0" err="1">
              <a:latin typeface="Abadi" panose="020B0604020104020204" pitchFamily="34" charset="0"/>
            </a:rPr>
            <a:t>each</a:t>
          </a:r>
          <a:r>
            <a:rPr lang="tr-TR" sz="1600" kern="1200" dirty="0">
              <a:latin typeface="Abadi" panose="020B0604020104020204" pitchFamily="34" charset="0"/>
            </a:rPr>
            <a:t> site</a:t>
          </a:r>
          <a:endParaRPr lang="tr-TR" sz="1600" kern="1200" dirty="0"/>
        </a:p>
      </dsp:txBody>
      <dsp:txXfrm>
        <a:off x="47680" y="588502"/>
        <a:ext cx="2311504" cy="1532569"/>
      </dsp:txXfrm>
    </dsp:sp>
    <dsp:sp modelId="{CC7BAB41-4239-43EE-B465-6D33D83170F3}">
      <dsp:nvSpPr>
        <dsp:cNvPr id="0" name=""/>
        <dsp:cNvSpPr/>
      </dsp:nvSpPr>
      <dsp:spPr>
        <a:xfrm>
          <a:off x="0" y="2279306"/>
          <a:ext cx="1395635"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100000"/>
            </a:lnSpc>
            <a:spcBef>
              <a:spcPct val="0"/>
            </a:spcBef>
            <a:spcAft>
              <a:spcPct val="35000"/>
            </a:spcAft>
            <a:buNone/>
          </a:pPr>
          <a:r>
            <a:rPr lang="tr-TR" sz="1400" kern="1200" dirty="0" err="1">
              <a:latin typeface="Abadi" panose="020B0604020104020204" pitchFamily="34" charset="0"/>
            </a:rPr>
            <a:t>Calculate</a:t>
          </a:r>
          <a:r>
            <a:rPr lang="tr-TR" sz="1400" kern="1200" dirty="0">
              <a:latin typeface="Abadi" panose="020B0604020104020204" pitchFamily="34" charset="0"/>
            </a:rPr>
            <a:t> the </a:t>
          </a:r>
          <a:r>
            <a:rPr lang="tr-TR" sz="1400" kern="1200" dirty="0" err="1">
              <a:latin typeface="Abadi" panose="020B0604020104020204" pitchFamily="34" charset="0"/>
            </a:rPr>
            <a:t>number</a:t>
          </a:r>
          <a:r>
            <a:rPr lang="tr-TR" sz="1400" kern="1200" dirty="0">
              <a:latin typeface="Abadi" panose="020B0604020104020204" pitchFamily="34" charset="0"/>
            </a:rPr>
            <a:t> and </a:t>
          </a:r>
          <a:r>
            <a:rPr lang="tr-TR" sz="1400" kern="1200" dirty="0" err="1">
              <a:latin typeface="Abadi" panose="020B0604020104020204" pitchFamily="34" charset="0"/>
            </a:rPr>
            <a:t>occurrence</a:t>
          </a:r>
          <a:r>
            <a:rPr lang="tr-TR" sz="1400" kern="1200" dirty="0">
              <a:latin typeface="Abadi" panose="020B0604020104020204" pitchFamily="34" charset="0"/>
            </a:rPr>
            <a:t> of </a:t>
          </a:r>
          <a:r>
            <a:rPr lang="tr-TR" sz="1400" kern="1200" dirty="0" err="1">
              <a:latin typeface="Abadi" panose="020B0604020104020204" pitchFamily="34" charset="0"/>
            </a:rPr>
            <a:t>mission</a:t>
          </a:r>
          <a:r>
            <a:rPr lang="tr-TR" sz="1400" kern="1200" dirty="0">
              <a:latin typeface="Abadi" panose="020B0604020104020204" pitchFamily="34" charset="0"/>
            </a:rPr>
            <a:t> </a:t>
          </a: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per</a:t>
          </a:r>
          <a:r>
            <a:rPr lang="tr-TR" sz="1400" kern="1200" dirty="0">
              <a:latin typeface="Abadi" panose="020B0604020104020204" pitchFamily="34" charset="0"/>
            </a:rPr>
            <a:t> orbit </a:t>
          </a:r>
          <a:r>
            <a:rPr lang="tr-TR" sz="1400" kern="1200" dirty="0" err="1">
              <a:latin typeface="Abadi" panose="020B0604020104020204" pitchFamily="34" charset="0"/>
            </a:rPr>
            <a:t>type</a:t>
          </a:r>
          <a:endParaRPr lang="tr-TR" sz="1400" kern="1200" dirty="0"/>
        </a:p>
      </dsp:txBody>
      <dsp:txXfrm>
        <a:off x="40877" y="2320183"/>
        <a:ext cx="1313881" cy="1546175"/>
      </dsp:txXfrm>
    </dsp:sp>
    <dsp:sp modelId="{FC66CEB3-06D4-4EF5-A6BE-69FAA5AFB1F9}">
      <dsp:nvSpPr>
        <dsp:cNvPr id="0" name=""/>
        <dsp:cNvSpPr/>
      </dsp:nvSpPr>
      <dsp:spPr>
        <a:xfrm>
          <a:off x="1442006" y="2279306"/>
          <a:ext cx="964158"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Export</a:t>
          </a:r>
          <a:r>
            <a:rPr lang="tr-TR" sz="1400" kern="1200" dirty="0">
              <a:latin typeface="Abadi" panose="020B0604020104020204" pitchFamily="34" charset="0"/>
            </a:rPr>
            <a:t> </a:t>
          </a:r>
          <a:r>
            <a:rPr lang="tr-TR" sz="1400" kern="1200" dirty="0" err="1">
              <a:latin typeface="Abadi" panose="020B0604020104020204" pitchFamily="34" charset="0"/>
            </a:rPr>
            <a:t>dataset</a:t>
          </a:r>
          <a:r>
            <a:rPr lang="tr-TR" sz="1400" kern="1200" dirty="0">
              <a:latin typeface="Abadi" panose="020B0604020104020204" pitchFamily="34" charset="0"/>
            </a:rPr>
            <a:t> as .CSV</a:t>
          </a:r>
          <a:endParaRPr lang="tr-TR" sz="1400" kern="1200" dirty="0"/>
        </a:p>
      </dsp:txBody>
      <dsp:txXfrm>
        <a:off x="1470245" y="2307545"/>
        <a:ext cx="907680" cy="1571451"/>
      </dsp:txXfrm>
    </dsp:sp>
    <dsp:sp modelId="{FD419851-120E-4201-B04E-7D6E2ACFC717}">
      <dsp:nvSpPr>
        <dsp:cNvPr id="0" name=""/>
        <dsp:cNvSpPr/>
      </dsp:nvSpPr>
      <dsp:spPr>
        <a:xfrm>
          <a:off x="2477918" y="540820"/>
          <a:ext cx="2238775"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tr-TR" sz="1600" kern="1200" dirty="0" err="1">
              <a:latin typeface="Abadi" panose="020B0604020104020204" pitchFamily="34" charset="0"/>
            </a:rPr>
            <a:t>Calculate</a:t>
          </a:r>
          <a:r>
            <a:rPr lang="tr-TR" sz="1600" kern="1200" dirty="0">
              <a:latin typeface="Abadi" panose="020B0604020104020204" pitchFamily="34" charset="0"/>
            </a:rPr>
            <a:t> the </a:t>
          </a:r>
          <a:r>
            <a:rPr lang="tr-TR" sz="1600" kern="1200" dirty="0" err="1">
              <a:latin typeface="Abadi" panose="020B0604020104020204" pitchFamily="34" charset="0"/>
            </a:rPr>
            <a:t>number</a:t>
          </a:r>
          <a:r>
            <a:rPr lang="tr-TR" sz="1600" kern="1200" dirty="0">
              <a:latin typeface="Abadi" panose="020B0604020104020204" pitchFamily="34" charset="0"/>
            </a:rPr>
            <a:t> and </a:t>
          </a:r>
          <a:r>
            <a:rPr lang="tr-TR" sz="1600" kern="1200" dirty="0" err="1">
              <a:latin typeface="Abadi" panose="020B0604020104020204" pitchFamily="34" charset="0"/>
            </a:rPr>
            <a:t>occurrence</a:t>
          </a:r>
          <a:r>
            <a:rPr lang="tr-TR" sz="1600" kern="1200" dirty="0">
              <a:latin typeface="Abadi" panose="020B0604020104020204" pitchFamily="34" charset="0"/>
            </a:rPr>
            <a:t> of </a:t>
          </a:r>
          <a:r>
            <a:rPr lang="tr-TR" sz="1600" kern="1200" dirty="0" err="1">
              <a:latin typeface="Abadi" panose="020B0604020104020204" pitchFamily="34" charset="0"/>
            </a:rPr>
            <a:t>each</a:t>
          </a:r>
          <a:r>
            <a:rPr lang="tr-TR" sz="1600" kern="1200" dirty="0">
              <a:latin typeface="Abadi" panose="020B0604020104020204" pitchFamily="34" charset="0"/>
            </a:rPr>
            <a:t> orbit</a:t>
          </a:r>
          <a:endParaRPr lang="tr-TR" sz="1600" kern="1200" dirty="0"/>
        </a:p>
      </dsp:txBody>
      <dsp:txXfrm>
        <a:off x="2525598" y="588500"/>
        <a:ext cx="2143415" cy="1532569"/>
      </dsp:txXfrm>
    </dsp:sp>
    <dsp:sp modelId="{BF640CB8-EE4C-412B-88C4-AD8DDCAA21C9}">
      <dsp:nvSpPr>
        <dsp:cNvPr id="0" name=""/>
        <dsp:cNvSpPr/>
      </dsp:nvSpPr>
      <dsp:spPr>
        <a:xfrm>
          <a:off x="2479745" y="2263157"/>
          <a:ext cx="1092326" cy="162792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Create</a:t>
          </a:r>
          <a:r>
            <a:rPr lang="tr-TR" sz="1400" kern="1200" dirty="0">
              <a:latin typeface="Abadi" panose="020B0604020104020204" pitchFamily="34" charset="0"/>
            </a:rPr>
            <a:t> a </a:t>
          </a:r>
          <a:r>
            <a:rPr lang="tr-TR" sz="1400" kern="1200" dirty="0" err="1">
              <a:latin typeface="Abadi" panose="020B0604020104020204" pitchFamily="34" charset="0"/>
            </a:rPr>
            <a:t>landing</a:t>
          </a:r>
          <a:r>
            <a:rPr lang="tr-TR" sz="1400" kern="1200" dirty="0">
              <a:latin typeface="Abadi" panose="020B0604020104020204" pitchFamily="34" charset="0"/>
            </a:rPr>
            <a:t> </a:t>
          </a: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label</a:t>
          </a:r>
          <a:r>
            <a:rPr lang="tr-TR" sz="1400" kern="1200" dirty="0">
              <a:latin typeface="Abadi" panose="020B0604020104020204" pitchFamily="34" charset="0"/>
            </a:rPr>
            <a:t> </a:t>
          </a:r>
          <a:r>
            <a:rPr lang="tr-TR" sz="1400" kern="1200" dirty="0" err="1">
              <a:latin typeface="Abadi" panose="020B0604020104020204" pitchFamily="34" charset="0"/>
            </a:rPr>
            <a:t>from</a:t>
          </a:r>
          <a:endParaRPr lang="tr-TR" sz="1400" kern="1200" dirty="0">
            <a:latin typeface="Abadi" panose="020B0604020104020204" pitchFamily="34" charset="0"/>
          </a:endParaRPr>
        </a:p>
        <a:p>
          <a:pPr marL="0" lvl="0" indent="0" algn="ctr" defTabSz="622300">
            <a:lnSpc>
              <a:spcPct val="90000"/>
            </a:lnSpc>
            <a:spcBef>
              <a:spcPct val="0"/>
            </a:spcBef>
            <a:spcAft>
              <a:spcPct val="35000"/>
            </a:spcAft>
            <a:buNone/>
          </a:pPr>
          <a:r>
            <a:rPr lang="tr-TR" sz="1400" kern="1200" dirty="0" err="1">
              <a:latin typeface="Abadi" panose="020B0604020104020204" pitchFamily="34" charset="0"/>
            </a:rPr>
            <a:t>Outcome</a:t>
          </a:r>
          <a:r>
            <a:rPr lang="tr-TR" sz="1400" kern="1200" dirty="0">
              <a:latin typeface="Abadi" panose="020B0604020104020204" pitchFamily="34" charset="0"/>
            </a:rPr>
            <a:t> </a:t>
          </a:r>
          <a:r>
            <a:rPr lang="tr-TR" sz="1400" kern="1200" dirty="0" err="1">
              <a:latin typeface="Abadi" panose="020B0604020104020204" pitchFamily="34" charset="0"/>
            </a:rPr>
            <a:t>column</a:t>
          </a:r>
          <a:endParaRPr lang="tr-TR" sz="1400" kern="1200" dirty="0"/>
        </a:p>
      </dsp:txBody>
      <dsp:txXfrm>
        <a:off x="2511738" y="2295150"/>
        <a:ext cx="1028340" cy="1563943"/>
      </dsp:txXfrm>
    </dsp:sp>
    <dsp:sp modelId="{C77272B6-B74B-4C8B-8A9F-9DE674F42903}">
      <dsp:nvSpPr>
        <dsp:cNvPr id="0" name=""/>
        <dsp:cNvSpPr/>
      </dsp:nvSpPr>
      <dsp:spPr>
        <a:xfrm>
          <a:off x="3617418" y="2279127"/>
          <a:ext cx="1106510" cy="161055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latin typeface="Abadi" panose="020B0604020104020204" pitchFamily="34" charset="0"/>
            </a:rPr>
            <a:t>Work out </a:t>
          </a:r>
          <a:r>
            <a:rPr lang="tr-TR" sz="1400" kern="1200" dirty="0" err="1">
              <a:latin typeface="Abadi" panose="020B0604020104020204" pitchFamily="34" charset="0"/>
            </a:rPr>
            <a:t>success</a:t>
          </a:r>
          <a:r>
            <a:rPr lang="tr-TR" sz="1400" kern="1200" dirty="0">
              <a:latin typeface="Abadi" panose="020B0604020104020204" pitchFamily="34" charset="0"/>
            </a:rPr>
            <a:t> rate for </a:t>
          </a:r>
          <a:r>
            <a:rPr lang="tr-TR" sz="1400" kern="1200" dirty="0" err="1">
              <a:latin typeface="Abadi" panose="020B0604020104020204" pitchFamily="34" charset="0"/>
            </a:rPr>
            <a:t>every</a:t>
          </a:r>
          <a:r>
            <a:rPr lang="tr-TR" sz="1400" kern="1200" dirty="0">
              <a:latin typeface="Abadi" panose="020B0604020104020204" pitchFamily="34" charset="0"/>
            </a:rPr>
            <a:t> </a:t>
          </a:r>
          <a:r>
            <a:rPr lang="tr-TR" sz="1400" kern="1200" dirty="0" err="1">
              <a:latin typeface="Abadi" panose="020B0604020104020204" pitchFamily="34" charset="0"/>
            </a:rPr>
            <a:t>landing</a:t>
          </a:r>
          <a:r>
            <a:rPr lang="tr-TR" sz="1400" kern="1200" dirty="0">
              <a:latin typeface="Abadi" panose="020B0604020104020204" pitchFamily="34" charset="0"/>
            </a:rPr>
            <a:t> in </a:t>
          </a:r>
          <a:r>
            <a:rPr lang="tr-TR" sz="1400" kern="1200" dirty="0" err="1">
              <a:latin typeface="Abadi" panose="020B0604020104020204" pitchFamily="34" charset="0"/>
            </a:rPr>
            <a:t>dataset</a:t>
          </a:r>
          <a:endParaRPr lang="tr-TR" sz="1400" kern="1200" dirty="0">
            <a:latin typeface="Abadi" panose="020B0604020104020204" pitchFamily="34" charset="0"/>
          </a:endParaRPr>
        </a:p>
      </dsp:txBody>
      <dsp:txXfrm>
        <a:off x="3649827" y="2311536"/>
        <a:ext cx="1041692" cy="15457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C1F89-7793-41B0-BC65-A71EA7112C10}">
      <dsp:nvSpPr>
        <dsp:cNvPr id="0" name=""/>
        <dsp:cNvSpPr/>
      </dsp:nvSpPr>
      <dsp:spPr>
        <a:xfrm rot="5400000">
          <a:off x="474604" y="1819692"/>
          <a:ext cx="1413621" cy="2352233"/>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8CFD7-C39E-40EB-95B6-A59629FBA66C}">
      <dsp:nvSpPr>
        <dsp:cNvPr id="0" name=""/>
        <dsp:cNvSpPr/>
      </dsp:nvSpPr>
      <dsp:spPr>
        <a:xfrm>
          <a:off x="249381" y="2580563"/>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tx1"/>
              </a:solidFill>
              <a:latin typeface="Abadi" panose="020B0604020104020204" pitchFamily="34" charset="0"/>
            </a:rPr>
            <a:t>1. Import the data into NumPy </a:t>
          </a:r>
          <a:r>
            <a:rPr lang="tr-TR" sz="1200" kern="1200" dirty="0">
              <a:solidFill>
                <a:schemeClr val="tx1"/>
              </a:solidFill>
              <a:latin typeface="Abadi" panose="020B0604020104020204" pitchFamily="34" charset="0"/>
            </a:rPr>
            <a:t>    </a:t>
          </a:r>
          <a:r>
            <a:rPr lang="en-US" sz="1200" kern="1200" dirty="0">
              <a:solidFill>
                <a:schemeClr val="tx1"/>
              </a:solidFill>
              <a:latin typeface="Abadi" panose="020B0604020104020204" pitchFamily="34" charset="0"/>
            </a:rPr>
            <a:t>and Pandas.
2. Transform the data before separating it into training and test datasets.
3. Choose the type of machine learning to employ. 
4. Configure </a:t>
          </a:r>
          <a:r>
            <a:rPr lang="en-US" sz="1200" kern="1200" dirty="0" err="1">
              <a:solidFill>
                <a:schemeClr val="tx1"/>
              </a:solidFill>
              <a:latin typeface="Abadi" panose="020B0604020104020204" pitchFamily="34" charset="0"/>
            </a:rPr>
            <a:t>GridSearchCV's</a:t>
          </a:r>
          <a:r>
            <a:rPr lang="en-US" sz="1200" kern="1200" dirty="0">
              <a:solidFill>
                <a:schemeClr val="tx1"/>
              </a:solidFill>
              <a:latin typeface="Abadi" panose="020B0604020104020204" pitchFamily="34" charset="0"/>
            </a:rPr>
            <a:t> parameters and algorithms and fit them to the dataset.</a:t>
          </a:r>
          <a:endParaRPr lang="tr-TR" sz="1200" kern="1200" dirty="0">
            <a:solidFill>
              <a:schemeClr val="tx1"/>
            </a:solidFill>
            <a:latin typeface="Abadi" panose="020B0604020104020204" pitchFamily="34" charset="0"/>
          </a:endParaRPr>
        </a:p>
      </dsp:txBody>
      <dsp:txXfrm>
        <a:off x="249381" y="2580563"/>
        <a:ext cx="2123609" cy="1861468"/>
      </dsp:txXfrm>
    </dsp:sp>
    <dsp:sp modelId="{BE3604CB-8350-458D-825E-8E956C5FE265}">
      <dsp:nvSpPr>
        <dsp:cNvPr id="0" name=""/>
        <dsp:cNvSpPr/>
      </dsp:nvSpPr>
      <dsp:spPr>
        <a:xfrm>
          <a:off x="1961564" y="1646518"/>
          <a:ext cx="400681" cy="400681"/>
        </a:xfrm>
        <a:prstGeom prst="triangle">
          <a:avLst>
            <a:gd name="adj" fmla="val 100000"/>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4689F-8A4B-46B9-AC18-54771573A1B7}">
      <dsp:nvSpPr>
        <dsp:cNvPr id="0" name=""/>
        <dsp:cNvSpPr/>
      </dsp:nvSpPr>
      <dsp:spPr>
        <a:xfrm rot="5400000">
          <a:off x="3074317" y="1176391"/>
          <a:ext cx="1413621" cy="2352233"/>
        </a:xfrm>
        <a:prstGeom prst="corner">
          <a:avLst>
            <a:gd name="adj1" fmla="val 16120"/>
            <a:gd name="adj2" fmla="val 1611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B32A44-F273-4D14-89B7-5DFCE41949C1}">
      <dsp:nvSpPr>
        <dsp:cNvPr id="0" name=""/>
        <dsp:cNvSpPr/>
      </dsp:nvSpPr>
      <dsp:spPr>
        <a:xfrm>
          <a:off x="2838349" y="1879202"/>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latin typeface="Abadi" panose="020B0604020104020204" pitchFamily="34" charset="0"/>
            </a:rPr>
            <a:t>1. Check the accuracy for each model</a:t>
          </a:r>
          <a:endParaRPr lang="tr-TR" sz="1200" kern="1200" dirty="0">
            <a:latin typeface="Abadi" panose="020B0604020104020204" pitchFamily="34" charset="0"/>
          </a:endParaRPr>
        </a:p>
        <a:p>
          <a:pPr marL="0" lvl="0" indent="0" algn="l" defTabSz="533400">
            <a:lnSpc>
              <a:spcPct val="90000"/>
            </a:lnSpc>
            <a:spcBef>
              <a:spcPct val="0"/>
            </a:spcBef>
            <a:spcAft>
              <a:spcPct val="35000"/>
            </a:spcAft>
            <a:buNone/>
          </a:pPr>
          <a:r>
            <a:rPr lang="en-US" sz="1200" kern="1200" dirty="0">
              <a:latin typeface="Abadi" panose="020B0604020104020204" pitchFamily="34" charset="0"/>
            </a:rPr>
            <a:t>2. Get tuned hyperparameters for each type of algorithms.</a:t>
          </a:r>
          <a:endParaRPr lang="tr-TR" sz="1200" kern="1200" dirty="0">
            <a:latin typeface="Abadi" panose="020B0604020104020204" pitchFamily="34" charset="0"/>
          </a:endParaRPr>
        </a:p>
        <a:p>
          <a:pPr marL="0" lvl="0" indent="0" algn="l" defTabSz="533400">
            <a:lnSpc>
              <a:spcPct val="90000"/>
            </a:lnSpc>
            <a:spcBef>
              <a:spcPct val="0"/>
            </a:spcBef>
            <a:spcAft>
              <a:spcPct val="35000"/>
            </a:spcAft>
            <a:buNone/>
          </a:pPr>
          <a:r>
            <a:rPr lang="tr-TR" sz="1200" kern="1200" dirty="0">
              <a:latin typeface="Abadi" panose="020B0604020104020204" pitchFamily="34" charset="0"/>
            </a:rPr>
            <a:t>3. </a:t>
          </a:r>
          <a:r>
            <a:rPr lang="tr-TR" sz="1200" kern="1200" dirty="0" err="1">
              <a:latin typeface="Abadi" panose="020B0604020104020204" pitchFamily="34" charset="0"/>
            </a:rPr>
            <a:t>Plot</a:t>
          </a:r>
          <a:r>
            <a:rPr lang="tr-TR" sz="1200" kern="1200" dirty="0">
              <a:latin typeface="Abadi" panose="020B0604020104020204" pitchFamily="34" charset="0"/>
            </a:rPr>
            <a:t> the </a:t>
          </a:r>
          <a:r>
            <a:rPr lang="tr-TR" sz="1200" kern="1200" dirty="0" err="1">
              <a:latin typeface="Abadi" panose="020B0604020104020204" pitchFamily="34" charset="0"/>
            </a:rPr>
            <a:t>confusion</a:t>
          </a:r>
          <a:r>
            <a:rPr lang="tr-TR" sz="1200" kern="1200" dirty="0">
              <a:latin typeface="Abadi" panose="020B0604020104020204" pitchFamily="34" charset="0"/>
            </a:rPr>
            <a:t> </a:t>
          </a:r>
          <a:r>
            <a:rPr lang="tr-TR" sz="1200" kern="1200" dirty="0" err="1">
              <a:latin typeface="Abadi" panose="020B0604020104020204" pitchFamily="34" charset="0"/>
            </a:rPr>
            <a:t>matrix</a:t>
          </a:r>
          <a:r>
            <a:rPr lang="tr-TR" sz="1200" kern="1200" dirty="0">
              <a:latin typeface="Abadi" panose="020B0604020104020204" pitchFamily="34" charset="0"/>
            </a:rPr>
            <a:t>.</a:t>
          </a:r>
        </a:p>
      </dsp:txBody>
      <dsp:txXfrm>
        <a:off x="2838349" y="1879202"/>
        <a:ext cx="2123609" cy="1861468"/>
      </dsp:txXfrm>
    </dsp:sp>
    <dsp:sp modelId="{532B85EA-51DF-4641-944F-8D20B7BA698E}">
      <dsp:nvSpPr>
        <dsp:cNvPr id="0" name=""/>
        <dsp:cNvSpPr/>
      </dsp:nvSpPr>
      <dsp:spPr>
        <a:xfrm>
          <a:off x="4561278" y="1003217"/>
          <a:ext cx="400681" cy="400681"/>
        </a:xfrm>
        <a:prstGeom prst="triangle">
          <a:avLst>
            <a:gd name="adj" fmla="val 100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A951C-6DA9-4507-8D35-A6F5590B2BEB}">
      <dsp:nvSpPr>
        <dsp:cNvPr id="0" name=""/>
        <dsp:cNvSpPr/>
      </dsp:nvSpPr>
      <dsp:spPr>
        <a:xfrm rot="5400000">
          <a:off x="5674031" y="533089"/>
          <a:ext cx="1413621" cy="2352233"/>
        </a:xfrm>
        <a:prstGeom prst="corner">
          <a:avLst>
            <a:gd name="adj1" fmla="val 16120"/>
            <a:gd name="adj2" fmla="val 1611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AB141-2B9B-4B1F-81FA-DD63E06B4D0E}">
      <dsp:nvSpPr>
        <dsp:cNvPr id="0" name=""/>
        <dsp:cNvSpPr/>
      </dsp:nvSpPr>
      <dsp:spPr>
        <a:xfrm>
          <a:off x="5438062" y="1235900"/>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kern="1200" dirty="0">
              <a:latin typeface="Abadi" panose="020B0604020104020204" pitchFamily="34" charset="0"/>
            </a:rPr>
            <a:t>1. Use </a:t>
          </a:r>
          <a:r>
            <a:rPr lang="tr-TR" sz="1200" kern="1200" dirty="0" err="1">
              <a:latin typeface="Abadi" panose="020B0604020104020204" pitchFamily="34" charset="0"/>
            </a:rPr>
            <a:t>Feature</a:t>
          </a:r>
          <a:r>
            <a:rPr lang="tr-TR" sz="1200" kern="1200" dirty="0">
              <a:latin typeface="Abadi" panose="020B0604020104020204" pitchFamily="34" charset="0"/>
            </a:rPr>
            <a:t> </a:t>
          </a:r>
          <a:r>
            <a:rPr lang="tr-TR" sz="1200" kern="1200" dirty="0" err="1">
              <a:latin typeface="Abadi" panose="020B0604020104020204" pitchFamily="34" charset="0"/>
            </a:rPr>
            <a:t>Engineering</a:t>
          </a:r>
          <a:r>
            <a:rPr lang="tr-TR" sz="1200" kern="1200" dirty="0">
              <a:latin typeface="Abadi" panose="020B0604020104020204" pitchFamily="34" charset="0"/>
            </a:rPr>
            <a:t> and </a:t>
          </a:r>
          <a:r>
            <a:rPr lang="tr-TR" sz="1200" kern="1200" dirty="0" err="1">
              <a:latin typeface="Abadi" panose="020B0604020104020204" pitchFamily="34" charset="0"/>
            </a:rPr>
            <a:t>Algorithm</a:t>
          </a:r>
          <a:r>
            <a:rPr lang="tr-TR" sz="1200" kern="1200" dirty="0">
              <a:latin typeface="Abadi" panose="020B0604020104020204" pitchFamily="34" charset="0"/>
            </a:rPr>
            <a:t> </a:t>
          </a:r>
          <a:r>
            <a:rPr lang="tr-TR" sz="1200" kern="1200" dirty="0" err="1">
              <a:latin typeface="Abadi" panose="020B0604020104020204" pitchFamily="34" charset="0"/>
            </a:rPr>
            <a:t>Tuning</a:t>
          </a:r>
          <a:endParaRPr lang="tr-TR" sz="1200" kern="1200" dirty="0">
            <a:latin typeface="Abadi" panose="020B0604020104020204" pitchFamily="34" charset="0"/>
          </a:endParaRPr>
        </a:p>
      </dsp:txBody>
      <dsp:txXfrm>
        <a:off x="5438062" y="1235900"/>
        <a:ext cx="2123609" cy="1861468"/>
      </dsp:txXfrm>
    </dsp:sp>
    <dsp:sp modelId="{6F2CFD6E-C9DB-4AB6-9B8F-9EC63E593811}">
      <dsp:nvSpPr>
        <dsp:cNvPr id="0" name=""/>
        <dsp:cNvSpPr/>
      </dsp:nvSpPr>
      <dsp:spPr>
        <a:xfrm>
          <a:off x="7160991" y="359915"/>
          <a:ext cx="400681" cy="400681"/>
        </a:xfrm>
        <a:prstGeom prst="triangle">
          <a:avLst>
            <a:gd name="adj" fmla="val 100000"/>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640-6822-419B-8590-88F648371CC4}">
      <dsp:nvSpPr>
        <dsp:cNvPr id="0" name=""/>
        <dsp:cNvSpPr/>
      </dsp:nvSpPr>
      <dsp:spPr>
        <a:xfrm rot="5400000">
          <a:off x="8273744" y="-110211"/>
          <a:ext cx="1413621" cy="2352233"/>
        </a:xfrm>
        <a:prstGeom prst="corner">
          <a:avLst>
            <a:gd name="adj1" fmla="val 16120"/>
            <a:gd name="adj2" fmla="val 1611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558D5-3488-4FF8-AD6D-FFDE2647933C}">
      <dsp:nvSpPr>
        <dsp:cNvPr id="0" name=""/>
        <dsp:cNvSpPr/>
      </dsp:nvSpPr>
      <dsp:spPr>
        <a:xfrm>
          <a:off x="8037775" y="592599"/>
          <a:ext cx="2123609" cy="1861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tr-TR" sz="1200" kern="1200" dirty="0">
              <a:latin typeface="Abadi" panose="020B0604020104020204" pitchFamily="34" charset="0"/>
            </a:rPr>
            <a:t>1. </a:t>
          </a:r>
          <a:r>
            <a:rPr lang="en-US" sz="1200" kern="1200" dirty="0">
              <a:latin typeface="Abadi" panose="020B0604020104020204" pitchFamily="34" charset="0"/>
            </a:rPr>
            <a:t>The model with the best</a:t>
          </a:r>
          <a:r>
            <a:rPr lang="tr-TR" sz="1200" kern="1200" dirty="0">
              <a:latin typeface="Abadi" panose="020B0604020104020204" pitchFamily="34" charset="0"/>
            </a:rPr>
            <a:t> </a:t>
          </a:r>
          <a:r>
            <a:rPr lang="en-US" sz="1200" kern="1200" dirty="0">
              <a:latin typeface="Abadi" panose="020B0604020104020204" pitchFamily="34" charset="0"/>
            </a:rPr>
            <a:t>accuracy score will be the</a:t>
          </a:r>
          <a:r>
            <a:rPr lang="tr-TR" sz="1200" kern="1200" dirty="0">
              <a:latin typeface="Abadi" panose="020B0604020104020204" pitchFamily="34" charset="0"/>
            </a:rPr>
            <a:t> best </a:t>
          </a:r>
          <a:r>
            <a:rPr lang="tr-TR" sz="1200" kern="1200" dirty="0" err="1">
              <a:latin typeface="Abadi" panose="020B0604020104020204" pitchFamily="34" charset="0"/>
            </a:rPr>
            <a:t>performing</a:t>
          </a:r>
          <a:r>
            <a:rPr lang="tr-TR" sz="1200" kern="1200" dirty="0">
              <a:latin typeface="Abadi" panose="020B0604020104020204" pitchFamily="34" charset="0"/>
            </a:rPr>
            <a:t> model.</a:t>
          </a:r>
        </a:p>
      </dsp:txBody>
      <dsp:txXfrm>
        <a:off x="8037775" y="592599"/>
        <a:ext cx="2123609" cy="18614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3298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61177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64348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45880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18340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75129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github.com/Gokhan-Dede/Gokhan-Dede---IBM-Data-Science-Capstone-SpaceX/blob/df435e7c3066ac69324e30ac4d1d046f0701dabf/3.%20SpaceX%20-%20Data%20Wrangling/SpaceX%20-%20Data%20Wrangling.ipynb"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okhan-Dede/Gokhan-Dede---IBM-Data-Science-Capstone-SpaceX/blob/df435e7c3066ac69324e30ac4d1d046f0701dabf/5.%20Space%20X%20-%20Exploratory%20Data%20Analysis%20with%20Visualization/Space%20X%20-%20Exploratory%20Data%20Analysis%20with%20Visualization.ipynb"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github.com/Gokhan-Dede/Gokhan-Dede---IBM-Data-Science-Capstone-SpaceX/blob/df435e7c3066ac69324e30ac4d1d046f0701dabf/4.%20SpaceX%20-%20Exploratory%20Data%20Analysis%20Using%20SQL/SpaceX%20-%20Exploratory%20Data%20Analysis%20Using%20SQL.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khan-Dede/Gokhan-Dede---IBM-Data-Science-Capstone-SpaceX/blob/df435e7c3066ac69324e30ac4d1d046f0701dabf/6.%20Interactive%20Visual%20Analytics%20with%20Folium/Interactive%20Visual%20Analytics%20with%20Folium.ipynb"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Gokhan-Dede/Gokhan-Dede---IBM-Data-Science-Capstone-SpaceX/blob/df435e7c3066ac69324e30ac4d1d046f0701dabf/7.%20SpaceX%20Launch%20Records%20Dashboard/spacex_dash_ap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Gokhan-Dede/Gokhan-Dede---IBM-Data-Science-Capstone-SpaceX/blob/df435e7c3066ac69324e30ac4d1d046f0701dabf/8.%20Predictive%20Analysis/SpaceX_Machine_Learning_Prediction_Part_5.jupyterlite.ipynb" TargetMode="Externa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api.spacexdata.com/v4/"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Gokhan-Dede/Gokhan-Dede---IBM-Data-Science-Capstone-SpaceX/blob/df435e7c3066ac69324e30ac4d1d046f0701dabf/1.%20SpaceX%20-%20Data%20Collection%20via%20API/SpaceX%20-%20Data%20Collection%20via%20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Gokhan-Dede/Gokhan-Dede---IBM-Data-Science-Capstone-SpaceX/blob/df435e7c3066ac69324e30ac4d1d046f0701dabf/2.%20SpaceX%20-%20Data%20Collection%20with%20Web%20Scraping/SpaceX%20-%20Data%20Collection%20with%20Web%20Scraping.ipynb" TargetMode="External"/><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ight, tall, dark, night&#10;&#10;Description automatically generated">
            <a:extLst>
              <a:ext uri="{FF2B5EF4-FFF2-40B4-BE49-F238E27FC236}">
                <a16:creationId xmlns:a16="http://schemas.microsoft.com/office/drawing/2014/main" id="{0C1DAF05-9689-1140-ACBD-69B5427801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aturation sat="200000"/>
                    </a14:imgEffect>
                  </a14:imgLayer>
                </a14:imgProps>
              </a:ext>
            </a:extLst>
          </a:blip>
          <a:srcRect l="1776" b="9322"/>
          <a:stretch/>
        </p:blipFill>
        <p:spPr>
          <a:xfrm>
            <a:off x="84224" y="398924"/>
            <a:ext cx="11975424" cy="6218672"/>
          </a:xfrm>
          <a:prstGeom prst="rect">
            <a:avLst/>
          </a:prstGeom>
        </p:spPr>
      </p:pic>
      <p:sp>
        <p:nvSpPr>
          <p:cNvPr id="2" name="Title 1">
            <a:extLst>
              <a:ext uri="{FF2B5EF4-FFF2-40B4-BE49-F238E27FC236}">
                <a16:creationId xmlns:a16="http://schemas.microsoft.com/office/drawing/2014/main" id="{8EAF462A-9049-BEB9-01DC-4AB23FC3C309}"/>
              </a:ext>
            </a:extLst>
          </p:cNvPr>
          <p:cNvSpPr>
            <a:spLocks noGrp="1"/>
          </p:cNvSpPr>
          <p:nvPr>
            <p:ph type="ctrTitle"/>
          </p:nvPr>
        </p:nvSpPr>
        <p:spPr>
          <a:xfrm>
            <a:off x="647911" y="2621672"/>
            <a:ext cx="4862549" cy="1614656"/>
          </a:xfrm>
        </p:spPr>
        <p:txBody>
          <a:bodyPr>
            <a:noAutofit/>
          </a:bodyPr>
          <a:lstStyle/>
          <a:p>
            <a:pPr algn="l">
              <a:lnSpc>
                <a:spcPct val="100000"/>
              </a:lnSpc>
            </a:pPr>
            <a:r>
              <a:rPr lang="tr-TR" sz="4000" b="1" dirty="0" err="1">
                <a:solidFill>
                  <a:schemeClr val="bg1"/>
                </a:solidFill>
                <a:latin typeface="Agency FB" panose="020B0503020202020204" pitchFamily="34" charset="0"/>
                <a:cs typeface="Cavolini" panose="020B0502040204020203" pitchFamily="66" charset="0"/>
              </a:rPr>
              <a:t>Winning</a:t>
            </a:r>
            <a:r>
              <a:rPr lang="tr-TR" sz="4000" b="1" dirty="0">
                <a:solidFill>
                  <a:schemeClr val="bg1"/>
                </a:solidFill>
                <a:latin typeface="Agency FB" panose="020B0503020202020204" pitchFamily="34" charset="0"/>
                <a:cs typeface="Cavolini" panose="020B0502040204020203" pitchFamily="66" charset="0"/>
              </a:rPr>
              <a:t> Space </a:t>
            </a:r>
            <a:r>
              <a:rPr lang="tr-TR" sz="4000" b="1" dirty="0" err="1">
                <a:solidFill>
                  <a:schemeClr val="bg1"/>
                </a:solidFill>
                <a:latin typeface="Agency FB" panose="020B0503020202020204" pitchFamily="34" charset="0"/>
                <a:cs typeface="Cavolini" panose="020B0502040204020203" pitchFamily="66" charset="0"/>
              </a:rPr>
              <a:t>Race</a:t>
            </a:r>
            <a:br>
              <a:rPr lang="tr-TR" sz="4000" b="1" dirty="0">
                <a:solidFill>
                  <a:schemeClr val="bg1"/>
                </a:solidFill>
                <a:latin typeface="Agency FB" panose="020B0503020202020204" pitchFamily="34" charset="0"/>
                <a:cs typeface="Cavolini" panose="020B0502040204020203" pitchFamily="66" charset="0"/>
              </a:rPr>
            </a:br>
            <a:r>
              <a:rPr lang="tr-TR" sz="4000" b="1" dirty="0">
                <a:solidFill>
                  <a:schemeClr val="bg1"/>
                </a:solidFill>
                <a:latin typeface="Agency FB" panose="020B0503020202020204" pitchFamily="34" charset="0"/>
                <a:cs typeface="Cavolini" panose="020B0502040204020203" pitchFamily="66" charset="0"/>
              </a:rPr>
              <a:t>with Data </a:t>
            </a:r>
            <a:r>
              <a:rPr lang="tr-TR" sz="4000" b="1" dirty="0" err="1">
                <a:solidFill>
                  <a:schemeClr val="bg1"/>
                </a:solidFill>
                <a:latin typeface="Agency FB" panose="020B0503020202020204" pitchFamily="34" charset="0"/>
                <a:cs typeface="Cavolini" panose="020B0502040204020203" pitchFamily="66" charset="0"/>
              </a:rPr>
              <a:t>Science</a:t>
            </a:r>
            <a:endParaRPr lang="tr-TR" sz="4000" b="1" dirty="0">
              <a:solidFill>
                <a:schemeClr val="bg1"/>
              </a:solidFill>
              <a:latin typeface="Agency FB" panose="020B0503020202020204" pitchFamily="34" charset="0"/>
              <a:cs typeface="Cavolini" panose="020B0502040204020203" pitchFamily="66" charset="0"/>
            </a:endParaRPr>
          </a:p>
        </p:txBody>
      </p:sp>
      <p:sp>
        <p:nvSpPr>
          <p:cNvPr id="9" name="TextBox 8">
            <a:extLst>
              <a:ext uri="{FF2B5EF4-FFF2-40B4-BE49-F238E27FC236}">
                <a16:creationId xmlns:a16="http://schemas.microsoft.com/office/drawing/2014/main" id="{84FE460B-5192-ECB9-6731-E0B683C00AF8}"/>
              </a:ext>
            </a:extLst>
          </p:cNvPr>
          <p:cNvSpPr txBox="1"/>
          <p:nvPr/>
        </p:nvSpPr>
        <p:spPr>
          <a:xfrm>
            <a:off x="3820518" y="3792413"/>
            <a:ext cx="4651642" cy="430887"/>
          </a:xfrm>
          <a:prstGeom prst="rect">
            <a:avLst/>
          </a:prstGeom>
          <a:noFill/>
        </p:spPr>
        <p:txBody>
          <a:bodyPr wrap="square" lIns="91440" tIns="45720" rIns="91440" bIns="45720" rtlCol="0" anchor="t">
            <a:spAutoFit/>
          </a:bodyPr>
          <a:lstStyle/>
          <a:p>
            <a:r>
              <a:rPr lang="tr-TR" sz="2200" b="1" dirty="0">
                <a:solidFill>
                  <a:schemeClr val="bg1"/>
                </a:solidFill>
                <a:latin typeface="Agency FB" panose="020B0503020202020204" pitchFamily="34" charset="0"/>
                <a:ea typeface="SF Pro" pitchFamily="2" charset="0"/>
                <a:cs typeface="SF Pro" pitchFamily="2" charset="0"/>
              </a:rPr>
              <a:t>by Gökhan Dede</a:t>
            </a:r>
            <a:endParaRPr lang="en-US" sz="2200" b="1" dirty="0">
              <a:solidFill>
                <a:schemeClr val="bg1"/>
              </a:solidFill>
              <a:latin typeface="Agency FB" panose="020B0503020202020204" pitchFamily="34" charset="0"/>
              <a:ea typeface="SF Pro" pitchFamily="2" charset="0"/>
              <a:cs typeface="SF Pro" pitchFamily="2" charset="0"/>
            </a:endParaRPr>
          </a:p>
        </p:txBody>
      </p:sp>
      <p:pic>
        <p:nvPicPr>
          <p:cNvPr id="10" name="Picture 2" descr="IBM Skills Network Logo - Horizontal-noai copy.png">
            <a:extLst>
              <a:ext uri="{FF2B5EF4-FFF2-40B4-BE49-F238E27FC236}">
                <a16:creationId xmlns:a16="http://schemas.microsoft.com/office/drawing/2014/main" id="{03FF276B-523C-4068-C48C-AA1CACD56CAD}"/>
              </a:ext>
            </a:extLst>
          </p:cNvPr>
          <p:cNvPicPr>
            <a:picLocks noChangeAspect="1"/>
          </p:cNvPicPr>
          <p:nvPr/>
        </p:nvPicPr>
        <p:blipFill>
          <a:blip r:embed="rId4"/>
          <a:stretch>
            <a:fillRect/>
          </a:stretch>
        </p:blipFill>
        <p:spPr>
          <a:xfrm>
            <a:off x="671975" y="836867"/>
            <a:ext cx="2104103" cy="629183"/>
          </a:xfrm>
          <a:prstGeom prst="rect">
            <a:avLst/>
          </a:prstGeom>
        </p:spPr>
      </p:pic>
      <p:sp>
        <p:nvSpPr>
          <p:cNvPr id="12" name="TextBox 11">
            <a:extLst>
              <a:ext uri="{FF2B5EF4-FFF2-40B4-BE49-F238E27FC236}">
                <a16:creationId xmlns:a16="http://schemas.microsoft.com/office/drawing/2014/main" id="{B9F04FDE-C6C7-9CF2-4A60-3C3B5A954E3E}"/>
              </a:ext>
            </a:extLst>
          </p:cNvPr>
          <p:cNvSpPr txBox="1"/>
          <p:nvPr/>
        </p:nvSpPr>
        <p:spPr>
          <a:xfrm>
            <a:off x="647911" y="2581305"/>
            <a:ext cx="6106026" cy="338554"/>
          </a:xfrm>
          <a:prstGeom prst="rect">
            <a:avLst/>
          </a:prstGeom>
          <a:noFill/>
        </p:spPr>
        <p:txBody>
          <a:bodyPr wrap="square">
            <a:spAutoFit/>
          </a:bodyPr>
          <a:lstStyle/>
          <a:p>
            <a:r>
              <a:rPr lang="tr-TR" sz="1600" b="1" dirty="0">
                <a:solidFill>
                  <a:schemeClr val="bg1"/>
                </a:solidFill>
                <a:latin typeface="Agency FB" panose="020B0503020202020204" pitchFamily="34" charset="0"/>
                <a:ea typeface="SF Pro" pitchFamily="2" charset="0"/>
                <a:cs typeface="SF Pro" pitchFamily="2" charset="0"/>
              </a:rPr>
              <a:t>05.03.2023</a:t>
            </a:r>
          </a:p>
        </p:txBody>
      </p:sp>
      <p:sp>
        <p:nvSpPr>
          <p:cNvPr id="14" name="TextBox 13">
            <a:extLst>
              <a:ext uri="{FF2B5EF4-FFF2-40B4-BE49-F238E27FC236}">
                <a16:creationId xmlns:a16="http://schemas.microsoft.com/office/drawing/2014/main" id="{0FE57CB5-CC08-64BD-6752-51D2B48DEE73}"/>
              </a:ext>
            </a:extLst>
          </p:cNvPr>
          <p:cNvSpPr txBox="1"/>
          <p:nvPr/>
        </p:nvSpPr>
        <p:spPr>
          <a:xfrm>
            <a:off x="4944976" y="6364924"/>
            <a:ext cx="2493545" cy="276999"/>
          </a:xfrm>
          <a:prstGeom prst="rect">
            <a:avLst/>
          </a:prstGeom>
          <a:noFill/>
        </p:spPr>
        <p:txBody>
          <a:bodyPr wrap="square">
            <a:spAutoFit/>
          </a:bodyPr>
          <a:lstStyle/>
          <a:p>
            <a:r>
              <a:rPr lang="en-US" sz="1200" dirty="0">
                <a:solidFill>
                  <a:schemeClr val="bg1"/>
                </a:solidFill>
                <a:latin typeface="Lato" panose="020F0502020204030203" pitchFamily="34" charset="-94"/>
                <a:ea typeface="SF Pro" pitchFamily="2" charset="0"/>
                <a:cs typeface="SF Pro" pitchFamily="2" charset="0"/>
              </a:rPr>
              <a:t>https://github.com/Gokhan-Dede</a:t>
            </a:r>
          </a:p>
        </p:txBody>
      </p:sp>
    </p:spTree>
    <p:extLst>
      <p:ext uri="{BB962C8B-B14F-4D97-AF65-F5344CB8AC3E}">
        <p14:creationId xmlns:p14="http://schemas.microsoft.com/office/powerpoint/2010/main" val="133456514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Data </a:t>
            </a:r>
            <a:r>
              <a:rPr lang="tr-TR" dirty="0" err="1">
                <a:solidFill>
                  <a:schemeClr val="tx1"/>
                </a:solidFill>
                <a:latin typeface="Abadi" panose="020B0604020104020204" pitchFamily="34" charset="0"/>
              </a:rPr>
              <a:t>Wrangling</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10</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5901071" y="1996697"/>
            <a:ext cx="5336424" cy="43313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tx1"/>
                </a:solidFill>
                <a:effectLst/>
                <a:latin typeface="Abadi" panose="020B0604020104020204" pitchFamily="34" charset="0"/>
              </a:rPr>
              <a:t>In the data set, </a:t>
            </a:r>
            <a:r>
              <a:rPr kumimoji="0" lang="tr-TR" altLang="tr-TR" sz="1400" b="0" i="0" u="none" strike="noStrike" cap="none" normalizeH="0" baseline="0" dirty="0" err="1">
                <a:ln>
                  <a:noFill/>
                </a:ln>
                <a:solidFill>
                  <a:schemeClr val="tx1"/>
                </a:solidFill>
                <a:effectLst/>
                <a:latin typeface="Abadi" panose="020B0604020104020204" pitchFamily="34" charset="0"/>
              </a:rPr>
              <a:t>there</a:t>
            </a:r>
            <a:r>
              <a:rPr kumimoji="0" lang="tr-TR" altLang="tr-TR" sz="1400" b="0" i="0" u="none" strike="noStrike" cap="none" normalizeH="0" baseline="0" dirty="0">
                <a:ln>
                  <a:noFill/>
                </a:ln>
                <a:solidFill>
                  <a:schemeClr val="tx1"/>
                </a:solidFill>
                <a:effectLst/>
                <a:latin typeface="Abadi" panose="020B0604020104020204" pitchFamily="34" charset="0"/>
              </a:rPr>
              <a:t> are </a:t>
            </a:r>
            <a:r>
              <a:rPr kumimoji="0" lang="tr-TR" altLang="tr-TR" sz="1400" b="0" i="0" u="none" strike="noStrike" cap="none" normalizeH="0" baseline="0" dirty="0" err="1">
                <a:ln>
                  <a:noFill/>
                </a:ln>
                <a:solidFill>
                  <a:schemeClr val="tx1"/>
                </a:solidFill>
                <a:effectLst/>
                <a:latin typeface="Abadi" panose="020B0604020104020204" pitchFamily="34" charset="0"/>
              </a:rPr>
              <a:t>several</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different</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cases</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where</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booster</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did</a:t>
            </a:r>
            <a:r>
              <a:rPr kumimoji="0" lang="tr-TR" altLang="tr-TR" sz="1400" b="0" i="0" u="none" strike="noStrike" cap="none" normalizeH="0" baseline="0" dirty="0">
                <a:ln>
                  <a:noFill/>
                </a:ln>
                <a:solidFill>
                  <a:schemeClr val="tx1"/>
                </a:solidFill>
                <a:effectLst/>
                <a:latin typeface="Abadi" panose="020B0604020104020204" pitchFamily="34" charset="0"/>
              </a:rPr>
              <a:t> not </a:t>
            </a:r>
            <a:r>
              <a:rPr kumimoji="0" lang="tr-TR" altLang="tr-TR" sz="1400" b="0" i="0" u="none" strike="noStrike" cap="none" normalizeH="0" baseline="0" dirty="0" err="1">
                <a:ln>
                  <a:noFill/>
                </a:ln>
                <a:solidFill>
                  <a:schemeClr val="tx1"/>
                </a:solidFill>
                <a:effectLst/>
                <a:latin typeface="Abadi" panose="020B0604020104020204" pitchFamily="34" charset="0"/>
              </a:rPr>
              <a:t>land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Sometimes</a:t>
            </a:r>
            <a:r>
              <a:rPr kumimoji="0" lang="tr-TR" altLang="tr-TR" sz="1400" b="0" i="0" u="none" strike="noStrike" cap="none" normalizeH="0" baseline="0" dirty="0">
                <a:ln>
                  <a:noFill/>
                </a:ln>
                <a:solidFill>
                  <a:schemeClr val="tx1"/>
                </a:solidFill>
                <a:effectLst/>
                <a:latin typeface="Abadi" panose="020B0604020104020204" pitchFamily="34" charset="0"/>
              </a:rPr>
              <a:t> a </a:t>
            </a:r>
            <a:r>
              <a:rPr kumimoji="0" lang="tr-TR" altLang="tr-TR" sz="1400" b="0" i="0" u="none" strike="noStrike" cap="none" normalizeH="0" baseline="0" dirty="0" err="1">
                <a:ln>
                  <a:noFill/>
                </a:ln>
                <a:solidFill>
                  <a:schemeClr val="tx1"/>
                </a:solidFill>
                <a:effectLst/>
                <a:latin typeface="Abadi" panose="020B0604020104020204" pitchFamily="34" charset="0"/>
              </a:rPr>
              <a:t>landing</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attempted</a:t>
            </a:r>
            <a:r>
              <a:rPr kumimoji="0" lang="tr-TR" altLang="tr-TR" sz="1400" b="0" i="0" u="none" strike="noStrike" cap="none" normalizeH="0" baseline="0" dirty="0">
                <a:ln>
                  <a:noFill/>
                </a:ln>
                <a:solidFill>
                  <a:schemeClr val="tx1"/>
                </a:solidFill>
                <a:effectLst/>
                <a:latin typeface="Abadi" panose="020B0604020104020204" pitchFamily="34" charset="0"/>
              </a:rPr>
              <a:t> but </a:t>
            </a:r>
            <a:r>
              <a:rPr kumimoji="0" lang="tr-TR" altLang="tr-TR" sz="1400" b="0" i="0" u="none" strike="noStrike" cap="none" normalizeH="0" baseline="0" dirty="0" err="1">
                <a:ln>
                  <a:noFill/>
                </a:ln>
                <a:solidFill>
                  <a:schemeClr val="tx1"/>
                </a:solidFill>
                <a:effectLst/>
                <a:latin typeface="Abadi" panose="020B0604020104020204" pitchFamily="34" charset="0"/>
              </a:rPr>
              <a:t>failed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due</a:t>
            </a:r>
            <a:r>
              <a:rPr kumimoji="0" lang="tr-TR" altLang="tr-TR" sz="1400" b="0" i="0" u="none" strike="noStrike" cap="none" normalizeH="0" baseline="0" dirty="0">
                <a:ln>
                  <a:noFill/>
                </a:ln>
                <a:solidFill>
                  <a:schemeClr val="tx1"/>
                </a:solidFill>
                <a:effectLst/>
                <a:latin typeface="Abadi" panose="020B0604020104020204" pitchFamily="34" charset="0"/>
              </a:rPr>
              <a:t> to an </a:t>
            </a:r>
            <a:r>
              <a:rPr kumimoji="0" lang="tr-TR" altLang="tr-TR" sz="1400" b="0" i="0" u="none" strike="noStrike" cap="none" normalizeH="0" baseline="0" dirty="0" err="1">
                <a:ln>
                  <a:noFill/>
                </a:ln>
                <a:solidFill>
                  <a:schemeClr val="tx1"/>
                </a:solidFill>
                <a:effectLst/>
                <a:latin typeface="Abadi" panose="020B0604020104020204" pitchFamily="34" charset="0"/>
              </a:rPr>
              <a:t>accident</a:t>
            </a:r>
            <a:r>
              <a:rPr kumimoji="0" lang="tr-TR" altLang="tr-TR" sz="1400" b="0" i="0" u="none" strike="noStrike" cap="none" normalizeH="0" baseline="0" dirty="0">
                <a:ln>
                  <a:noFill/>
                </a:ln>
                <a:solidFill>
                  <a:schemeClr val="tx1"/>
                </a:solidFill>
                <a:effectLst/>
                <a:latin typeface="Abadi" panose="020B0604020104020204" pitchFamily="34" charset="0"/>
              </a:rPr>
              <a:t>; for </a:t>
            </a:r>
            <a:r>
              <a:rPr kumimoji="0" lang="tr-TR" altLang="tr-TR" sz="1400" b="0" i="0" u="none" strike="noStrike" cap="none" normalizeH="0" baseline="0" dirty="0" err="1">
                <a:ln>
                  <a:noFill/>
                </a:ln>
                <a:solidFill>
                  <a:schemeClr val="tx1"/>
                </a:solidFill>
                <a:effectLst/>
                <a:latin typeface="Abadi" panose="020B0604020104020204" pitchFamily="34" charset="0"/>
              </a:rPr>
              <a:t>example</a:t>
            </a:r>
            <a:r>
              <a:rPr kumimoji="0" lang="tr-TR" altLang="tr-TR" sz="1400" b="0" i="0" u="none" strike="noStrike" cap="none" normalizeH="0" baseline="0" dirty="0">
                <a:ln>
                  <a:noFill/>
                </a:ln>
                <a:solidFill>
                  <a:schemeClr val="tx1"/>
                </a:solidFill>
                <a:effectLst/>
                <a:latin typeface="Abadi" panose="020B060402010402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altLang="tr-TR" sz="1400" b="0" i="0" u="none" strike="noStrike" cap="none" normalizeH="0" baseline="0" dirty="0">
              <a:ln>
                <a:noFill/>
              </a:ln>
              <a:solidFill>
                <a:schemeClr val="tx1"/>
              </a:solidFill>
              <a:effectLst/>
              <a:latin typeface="Abadi" panose="020B0604020104020204" pitchFamily="34" charset="0"/>
            </a:endParaRP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Ocean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specific</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region</a:t>
            </a:r>
            <a:r>
              <a:rPr kumimoji="0" lang="tr-TR" altLang="tr-TR" sz="1400" b="0" i="0" u="none" strike="noStrike" cap="none" normalizeH="0" baseline="0" dirty="0">
                <a:ln>
                  <a:noFill/>
                </a:ln>
                <a:solidFill>
                  <a:schemeClr val="tx1"/>
                </a:solidFill>
                <a:effectLst/>
                <a:latin typeface="Abadi" panose="020B0604020104020204" pitchFamily="34" charset="0"/>
              </a:rPr>
              <a:t> of the </a:t>
            </a:r>
            <a:r>
              <a:rPr kumimoji="0" lang="tr-TR" altLang="tr-TR" sz="1400" b="0" i="0" u="none" strike="noStrike" cap="none" normalizeH="0" baseline="0" dirty="0" err="1">
                <a:ln>
                  <a:noFill/>
                </a:ln>
                <a:solidFill>
                  <a:schemeClr val="tx1"/>
                </a:solidFill>
                <a:effectLst/>
                <a:latin typeface="Abadi" panose="020B0604020104020204" pitchFamily="34" charset="0"/>
              </a:rPr>
              <a:t>ocean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while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Ocean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specific</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region</a:t>
            </a:r>
            <a:r>
              <a:rPr kumimoji="0" lang="tr-TR" altLang="tr-TR" sz="1400" b="0" i="0" u="none" strike="noStrike" cap="none" normalizeH="0" baseline="0" dirty="0">
                <a:ln>
                  <a:noFill/>
                </a:ln>
                <a:solidFill>
                  <a:schemeClr val="tx1"/>
                </a:solidFill>
                <a:effectLst/>
                <a:latin typeface="Abadi" panose="020B0604020104020204" pitchFamily="34" charset="0"/>
              </a:rPr>
              <a:t> of the </a:t>
            </a:r>
            <a:r>
              <a:rPr kumimoji="0" lang="tr-TR" altLang="tr-TR" sz="1400" b="0" i="0" u="none" strike="noStrike" cap="none" normalizeH="0" baseline="0" dirty="0" err="1">
                <a:ln>
                  <a:noFill/>
                </a:ln>
                <a:solidFill>
                  <a:schemeClr val="tx1"/>
                </a:solidFill>
                <a:effectLst/>
                <a:latin typeface="Abadi" panose="020B0604020104020204" pitchFamily="34" charset="0"/>
              </a:rPr>
              <a:t>ocean</a:t>
            </a:r>
            <a:r>
              <a:rPr kumimoji="0" lang="tr-TR" altLang="tr-TR" sz="1400" b="0" i="0" u="none" strike="noStrike" cap="none" normalizeH="0" baseline="0" dirty="0">
                <a:ln>
                  <a:noFill/>
                </a:ln>
                <a:solidFill>
                  <a:schemeClr val="tx1"/>
                </a:solidFill>
                <a:effectLst/>
                <a:latin typeface="Abadi" panose="020B0604020104020204" pitchFamily="34" charset="0"/>
              </a:rPr>
              <a:t>. </a:t>
            </a: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RTLS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ground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RTLS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to a </a:t>
            </a:r>
            <a:r>
              <a:rPr kumimoji="0" lang="tr-TR" altLang="tr-TR" sz="1400" b="0" i="0" u="none" strike="noStrike" cap="none" normalizeH="0" baseline="0" dirty="0" err="1">
                <a:ln>
                  <a:noFill/>
                </a:ln>
                <a:solidFill>
                  <a:schemeClr val="tx1"/>
                </a:solidFill>
                <a:effectLst/>
                <a:latin typeface="Abadi" panose="020B0604020104020204" pitchFamily="34" charset="0"/>
              </a:rPr>
              <a:t>ground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pad</a:t>
            </a:r>
            <a:r>
              <a:rPr kumimoji="0" lang="tr-TR" altLang="tr-TR" sz="1400" b="0" i="0" u="none" strike="noStrike" cap="none" normalizeH="0" baseline="0" dirty="0">
                <a:ln>
                  <a:noFill/>
                </a:ln>
                <a:solidFill>
                  <a:schemeClr val="tx1"/>
                </a:solidFill>
                <a:effectLst/>
                <a:latin typeface="Abadi" panose="020B0604020104020204" pitchFamily="34" charset="0"/>
              </a:rPr>
              <a:t>.</a:t>
            </a:r>
          </a:p>
          <a:p>
            <a:pPr algn="just" eaLnBrk="0" fontAlgn="base" hangingPunct="0">
              <a:lnSpc>
                <a:spcPct val="100000"/>
              </a:lnSpc>
              <a:spcBef>
                <a:spcPct val="0"/>
              </a:spcBef>
              <a:spcAft>
                <a:spcPct val="0"/>
              </a:spcAft>
            </a:pPr>
            <a:r>
              <a:rPr kumimoji="0" lang="tr-TR" altLang="tr-TR" sz="1400" b="0" i="0" u="none" strike="noStrike" cap="none" normalizeH="0" baseline="0" dirty="0">
                <a:ln>
                  <a:noFill/>
                </a:ln>
                <a:solidFill>
                  <a:schemeClr val="tx1"/>
                </a:solidFill>
                <a:effectLst/>
                <a:latin typeface="Abadi" panose="020B0604020104020204" pitchFamily="34" charset="0"/>
              </a:rPr>
              <a:t>True ASDS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on a </a:t>
            </a:r>
            <a:r>
              <a:rPr kumimoji="0" lang="tr-TR" altLang="tr-TR" sz="1400" b="0" i="0" u="none" strike="noStrike" cap="none" normalizeH="0" baseline="0" dirty="0" err="1">
                <a:ln>
                  <a:noFill/>
                </a:ln>
                <a:solidFill>
                  <a:schemeClr val="tx1"/>
                </a:solidFill>
                <a:effectLst/>
                <a:latin typeface="Abadi" panose="020B0604020104020204" pitchFamily="34" charset="0"/>
              </a:rPr>
              <a:t>drone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ship</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False</a:t>
            </a:r>
            <a:r>
              <a:rPr kumimoji="0" lang="tr-TR" altLang="tr-TR" sz="1400" b="0" i="0" u="none" strike="noStrike" cap="none" normalizeH="0" baseline="0" dirty="0">
                <a:ln>
                  <a:noFill/>
                </a:ln>
                <a:solidFill>
                  <a:schemeClr val="tx1"/>
                </a:solidFill>
                <a:effectLst/>
                <a:latin typeface="Abadi" panose="020B0604020104020204" pitchFamily="34" charset="0"/>
              </a:rPr>
              <a:t> ASDS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mission</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outcome</a:t>
            </a:r>
            <a:r>
              <a:rPr kumimoji="0" lang="tr-TR" altLang="tr-TR" sz="1400" b="0" i="0" u="none" strike="noStrike" cap="none" normalizeH="0" baseline="0" dirty="0">
                <a:ln>
                  <a:noFill/>
                </a:ln>
                <a:solidFill>
                  <a:schemeClr val="tx1"/>
                </a:solidFill>
                <a:effectLst/>
                <a:latin typeface="Abadi" panose="020B0604020104020204" pitchFamily="34" charset="0"/>
              </a:rPr>
              <a: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on a </a:t>
            </a:r>
            <a:r>
              <a:rPr kumimoji="0" lang="tr-TR" altLang="tr-TR" sz="1400" b="0" i="0" u="none" strike="noStrike" cap="none" normalizeH="0" baseline="0" dirty="0" err="1">
                <a:ln>
                  <a:noFill/>
                </a:ln>
                <a:solidFill>
                  <a:schemeClr val="tx1"/>
                </a:solidFill>
                <a:effectLst/>
                <a:latin typeface="Abadi" panose="020B0604020104020204" pitchFamily="34" charset="0"/>
              </a:rPr>
              <a:t>drone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ship</a:t>
            </a:r>
            <a:r>
              <a:rPr kumimoji="0" lang="tr-TR" altLang="tr-TR" sz="1400" b="0" i="0" u="none" strike="noStrike" cap="none" normalizeH="0" baseline="0" dirty="0">
                <a:ln>
                  <a:noFill/>
                </a:ln>
                <a:solidFill>
                  <a:schemeClr val="tx1"/>
                </a:solidFill>
                <a:effectLst/>
                <a:latin typeface="Abadi" panose="020B0604020104020204" pitchFamily="34" charset="0"/>
              </a:rPr>
              <a:t>.</a:t>
            </a:r>
          </a:p>
          <a:p>
            <a:pPr marL="0" indent="0" algn="just" eaLnBrk="0" fontAlgn="base" hangingPunct="0">
              <a:lnSpc>
                <a:spcPct val="100000"/>
              </a:lnSpc>
              <a:spcBef>
                <a:spcPct val="0"/>
              </a:spcBef>
              <a:spcAft>
                <a:spcPct val="0"/>
              </a:spcAft>
              <a:buNone/>
            </a:pPr>
            <a:endParaRPr kumimoji="0" lang="tr-TR" altLang="tr-TR" sz="1400" b="0" i="0" u="none" strike="noStrike" cap="none" normalizeH="0" baseline="0" dirty="0">
              <a:ln>
                <a:noFill/>
              </a:ln>
              <a:solidFill>
                <a:schemeClr val="tx1"/>
              </a:solidFill>
              <a:effectLst/>
              <a:latin typeface="Abadi" panose="020B06040201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dirty="0">
                <a:ln>
                  <a:noFill/>
                </a:ln>
                <a:solidFill>
                  <a:schemeClr val="tx1"/>
                </a:solidFill>
                <a:effectLst/>
                <a:latin typeface="Abadi" panose="020B0604020104020204" pitchFamily="34" charset="0"/>
              </a:rPr>
              <a:t>In this </a:t>
            </a:r>
            <a:r>
              <a:rPr kumimoji="0" lang="tr-TR" altLang="tr-TR" sz="1400" b="0" i="0" u="none" strike="noStrike" cap="none" normalizeH="0" baseline="0" dirty="0" err="1">
                <a:ln>
                  <a:noFill/>
                </a:ln>
                <a:solidFill>
                  <a:schemeClr val="tx1"/>
                </a:solidFill>
                <a:effectLst/>
                <a:latin typeface="Abadi" panose="020B0604020104020204" pitchFamily="34" charset="0"/>
              </a:rPr>
              <a:t>lab</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will</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mainly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convert</a:t>
            </a:r>
            <a:r>
              <a:rPr kumimoji="0" lang="tr-TR" altLang="tr-TR" sz="1400" b="0" i="0" u="none" strike="noStrike" cap="none" normalizeH="0" baseline="0" dirty="0">
                <a:ln>
                  <a:noFill/>
                </a:ln>
                <a:solidFill>
                  <a:schemeClr val="tx1"/>
                </a:solidFill>
                <a:effectLst/>
                <a:latin typeface="Abadi" panose="020B0604020104020204" pitchFamily="34" charset="0"/>
              </a:rPr>
              <a:t> those </a:t>
            </a:r>
            <a:r>
              <a:rPr kumimoji="0" lang="tr-TR" altLang="tr-TR" sz="1400" b="0" i="0" u="none" strike="noStrike" cap="none" normalizeH="0" baseline="0" dirty="0" err="1">
                <a:ln>
                  <a:noFill/>
                </a:ln>
                <a:solidFill>
                  <a:schemeClr val="tx1"/>
                </a:solidFill>
                <a:effectLst/>
                <a:latin typeface="Abadi" panose="020B0604020104020204" pitchFamily="34" charset="0"/>
              </a:rPr>
              <a:t>outcomes</a:t>
            </a:r>
            <a:r>
              <a:rPr kumimoji="0" lang="tr-TR" altLang="tr-TR" sz="1400" b="0" i="0" u="none" strike="noStrike" cap="none" normalizeH="0" baseline="0" dirty="0">
                <a:ln>
                  <a:noFill/>
                </a:ln>
                <a:solidFill>
                  <a:schemeClr val="tx1"/>
                </a:solidFill>
                <a:effectLst/>
                <a:latin typeface="Abadi" panose="020B0604020104020204" pitchFamily="34" charset="0"/>
              </a:rPr>
              <a:t> into Training </a:t>
            </a:r>
            <a:r>
              <a:rPr kumimoji="0" lang="tr-TR" altLang="tr-TR" sz="1400" b="0" i="0" u="none" strike="noStrike" cap="none" normalizeH="0" baseline="0" dirty="0" err="1">
                <a:ln>
                  <a:noFill/>
                </a:ln>
                <a:solidFill>
                  <a:schemeClr val="tx1"/>
                </a:solidFill>
                <a:effectLst/>
                <a:latin typeface="Abadi" panose="020B0604020104020204" pitchFamily="34" charset="0"/>
              </a:rPr>
              <a:t>Labels</a:t>
            </a:r>
            <a:r>
              <a:rPr kumimoji="0" lang="tr-TR" altLang="tr-TR" sz="1400" b="0" i="0" u="none" strike="noStrike" cap="none" normalizeH="0" baseline="0" dirty="0">
                <a:ln>
                  <a:noFill/>
                </a:ln>
                <a:solidFill>
                  <a:schemeClr val="tx1"/>
                </a:solidFill>
                <a:effectLst/>
                <a:latin typeface="Abadi" panose="020B0604020104020204" pitchFamily="34" charset="0"/>
              </a:rPr>
              <a:t> with 1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the </a:t>
            </a:r>
            <a:r>
              <a:rPr kumimoji="0" lang="tr-TR" altLang="tr-TR" sz="1400" b="0" i="0" u="none" strike="noStrike" cap="none" normalizeH="0" baseline="0" dirty="0" err="1">
                <a:ln>
                  <a:noFill/>
                </a:ln>
                <a:solidFill>
                  <a:schemeClr val="tx1"/>
                </a:solidFill>
                <a:effectLst/>
                <a:latin typeface="Abadi" panose="020B0604020104020204" pitchFamily="34" charset="0"/>
              </a:rPr>
              <a:t>booster</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successfully</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landed</a:t>
            </a:r>
            <a:r>
              <a:rPr kumimoji="0" lang="tr-TR" altLang="tr-TR" sz="1400" b="0" i="0" u="none" strike="noStrike" cap="none" normalizeH="0" baseline="0" dirty="0">
                <a:ln>
                  <a:noFill/>
                </a:ln>
                <a:solidFill>
                  <a:schemeClr val="tx1"/>
                </a:solidFill>
                <a:effectLst/>
                <a:latin typeface="Abadi" panose="020B0604020104020204" pitchFamily="34" charset="0"/>
              </a:rPr>
              <a:t> 0 </a:t>
            </a:r>
            <a:r>
              <a:rPr kumimoji="0" lang="tr-TR" altLang="tr-TR" sz="1400" b="0" i="0" u="none" strike="noStrike" cap="none" normalizeH="0" baseline="0" dirty="0" err="1">
                <a:ln>
                  <a:noFill/>
                </a:ln>
                <a:solidFill>
                  <a:schemeClr val="tx1"/>
                </a:solidFill>
                <a:effectLst/>
                <a:latin typeface="Abadi" panose="020B0604020104020204" pitchFamily="34" charset="0"/>
              </a:rPr>
              <a:t>means</a:t>
            </a:r>
            <a:r>
              <a:rPr kumimoji="0" lang="tr-TR" altLang="tr-TR" sz="1400" b="0" i="0" u="none" strike="noStrike" cap="none" normalizeH="0" baseline="0" dirty="0">
                <a:ln>
                  <a:noFill/>
                </a:ln>
                <a:solidFill>
                  <a:schemeClr val="tx1"/>
                </a:solidFill>
                <a:effectLst/>
                <a:latin typeface="Abadi" panose="020B0604020104020204" pitchFamily="34" charset="0"/>
              </a:rPr>
              <a:t> it was </a:t>
            </a:r>
            <a:r>
              <a:rPr kumimoji="0" lang="tr-TR" altLang="tr-TR" sz="1400" b="0" i="0" u="none" strike="noStrike" cap="none" normalizeH="0" baseline="0" dirty="0" err="1">
                <a:ln>
                  <a:noFill/>
                </a:ln>
                <a:solidFill>
                  <a:schemeClr val="tx1"/>
                </a:solidFill>
                <a:effectLst/>
                <a:latin typeface="Abadi" panose="020B0604020104020204" pitchFamily="34" charset="0"/>
              </a:rPr>
              <a:t>unsuccessful</a:t>
            </a:r>
            <a:r>
              <a:rPr kumimoji="0" lang="tr-TR" altLang="tr-TR" sz="1400" b="0" i="0" u="none" strike="noStrike" cap="none" normalizeH="0" baseline="0" dirty="0">
                <a:ln>
                  <a:noFill/>
                </a:ln>
                <a:solidFill>
                  <a:schemeClr val="tx1"/>
                </a:solidFill>
                <a:effectLst/>
                <a:latin typeface="Abadi" panose="020B0604020104020204" pitchFamily="34" charset="0"/>
              </a:rPr>
              <a:t>.</a:t>
            </a: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837417" y="846434"/>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sp>
        <p:nvSpPr>
          <p:cNvPr id="15" name="TextBox 14">
            <a:extLst>
              <a:ext uri="{FF2B5EF4-FFF2-40B4-BE49-F238E27FC236}">
                <a16:creationId xmlns:a16="http://schemas.microsoft.com/office/drawing/2014/main" id="{7F248DFF-5615-5499-67FB-ABC7F10B42AE}"/>
              </a:ext>
            </a:extLst>
          </p:cNvPr>
          <p:cNvSpPr txBox="1"/>
          <p:nvPr/>
        </p:nvSpPr>
        <p:spPr>
          <a:xfrm>
            <a:off x="1028865" y="1422540"/>
            <a:ext cx="10208629"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tr-TR" altLang="tr-TR" sz="1400" dirty="0" err="1">
                <a:solidFill>
                  <a:schemeClr val="tx1"/>
                </a:solidFill>
                <a:latin typeface="Abadi" panose="020B0604020104020204" pitchFamily="34" charset="0"/>
              </a:rPr>
              <a:t>W</a:t>
            </a:r>
            <a:r>
              <a:rPr kumimoji="0" lang="tr-TR" altLang="tr-TR" sz="1400" b="0" i="0" u="none" strike="noStrike" cap="none" normalizeH="0" baseline="0" dirty="0" err="1">
                <a:ln>
                  <a:noFill/>
                </a:ln>
                <a:solidFill>
                  <a:schemeClr val="tx1"/>
                </a:solidFill>
                <a:effectLst/>
                <a:latin typeface="Abadi" panose="020B0604020104020204" pitchFamily="34" charset="0"/>
              </a:rPr>
              <a:t>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performed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Exploratory</a:t>
            </a:r>
            <a:r>
              <a:rPr kumimoji="0" lang="tr-TR" altLang="tr-TR" sz="1400" b="0" i="0" u="none" strike="noStrike" cap="none" normalizeH="0" baseline="0" dirty="0">
                <a:ln>
                  <a:noFill/>
                </a:ln>
                <a:solidFill>
                  <a:schemeClr val="tx1"/>
                </a:solidFill>
                <a:effectLst/>
                <a:latin typeface="Abadi" panose="020B0604020104020204" pitchFamily="34" charset="0"/>
              </a:rPr>
              <a:t> Data Analysis (EDA) to </a:t>
            </a:r>
            <a:r>
              <a:rPr kumimoji="0" lang="tr-TR" altLang="tr-TR" sz="1400" b="0" i="0" u="none" strike="noStrike" cap="none" normalizeH="0" baseline="0" dirty="0" err="1">
                <a:ln>
                  <a:noFill/>
                </a:ln>
                <a:solidFill>
                  <a:schemeClr val="tx1"/>
                </a:solidFill>
                <a:effectLst/>
                <a:latin typeface="Abadi" panose="020B0604020104020204" pitchFamily="34" charset="0"/>
              </a:rPr>
              <a:t>find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some</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patterns</a:t>
            </a:r>
            <a:r>
              <a:rPr kumimoji="0" lang="tr-TR" altLang="tr-TR" sz="1400" b="0" i="0" u="none" strike="noStrike" cap="none" normalizeH="0" baseline="0" dirty="0">
                <a:ln>
                  <a:noFill/>
                </a:ln>
                <a:solidFill>
                  <a:schemeClr val="tx1"/>
                </a:solidFill>
                <a:effectLst/>
                <a:latin typeface="Abadi" panose="020B0604020104020204" pitchFamily="34" charset="0"/>
              </a:rPr>
              <a:t> in the data and determine what </a:t>
            </a:r>
            <a:r>
              <a:rPr kumimoji="0" lang="tr-TR" altLang="tr-TR" sz="1400" b="0" i="0" u="none" strike="noStrike" cap="none" normalizeH="0" baseline="0" dirty="0" err="1">
                <a:ln>
                  <a:noFill/>
                </a:ln>
                <a:solidFill>
                  <a:schemeClr val="tx1"/>
                </a:solidFill>
                <a:effectLst/>
                <a:latin typeface="Abadi" panose="020B0604020104020204" pitchFamily="34" charset="0"/>
              </a:rPr>
              <a:t>would</a:t>
            </a:r>
            <a:r>
              <a:rPr kumimoji="0" lang="tr-TR" altLang="tr-TR" sz="1400" b="0" i="0" u="none" strike="noStrike" cap="none" normalizeH="0" baseline="0" dirty="0">
                <a:ln>
                  <a:noFill/>
                </a:ln>
                <a:solidFill>
                  <a:schemeClr val="tx1"/>
                </a:solidFill>
                <a:effectLst/>
                <a:latin typeface="Abadi" panose="020B0604020104020204" pitchFamily="34" charset="0"/>
              </a:rPr>
              <a:t> be the </a:t>
            </a:r>
            <a:r>
              <a:rPr kumimoji="0" lang="tr-TR" altLang="tr-TR" sz="1400" b="0" i="0" u="none" strike="noStrike" cap="none" normalizeH="0" baseline="0" dirty="0" err="1">
                <a:ln>
                  <a:noFill/>
                </a:ln>
                <a:solidFill>
                  <a:schemeClr val="tx1"/>
                </a:solidFill>
                <a:effectLst/>
                <a:latin typeface="Abadi" panose="020B0604020104020204" pitchFamily="34" charset="0"/>
              </a:rPr>
              <a:t>label</a:t>
            </a:r>
            <a:r>
              <a:rPr kumimoji="0" lang="tr-TR" altLang="tr-TR" sz="1400" b="0" i="0" u="none" strike="noStrike" cap="none" normalizeH="0" baseline="0" dirty="0">
                <a:ln>
                  <a:noFill/>
                </a:ln>
                <a:solidFill>
                  <a:schemeClr val="tx1"/>
                </a:solidFill>
                <a:effectLst/>
                <a:latin typeface="Abadi" panose="020B0604020104020204" pitchFamily="34" charset="0"/>
              </a:rPr>
              <a:t> for </a:t>
            </a:r>
            <a:r>
              <a:rPr kumimoji="0" lang="tr-TR" altLang="tr-TR" sz="1400" b="0" i="0" u="none" strike="noStrike" cap="none" normalizeH="0" baseline="0" dirty="0" err="1">
                <a:ln>
                  <a:noFill/>
                </a:ln>
                <a:solidFill>
                  <a:schemeClr val="tx1"/>
                </a:solidFill>
                <a:effectLst/>
                <a:latin typeface="Abadi" panose="020B0604020104020204" pitchFamily="34" charset="0"/>
              </a:rPr>
              <a:t>training</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supervised</a:t>
            </a:r>
            <a:r>
              <a:rPr kumimoji="0" lang="tr-TR" altLang="tr-TR" sz="1400" b="0" i="0" u="none" strike="noStrike" cap="none" normalizeH="0" baseline="0" dirty="0">
                <a:ln>
                  <a:noFill/>
                </a:ln>
                <a:solidFill>
                  <a:schemeClr val="tx1"/>
                </a:solidFill>
                <a:effectLst/>
                <a:latin typeface="Abadi" panose="020B0604020104020204" pitchFamily="34" charset="0"/>
              </a:rPr>
              <a:t> </a:t>
            </a:r>
            <a:r>
              <a:rPr kumimoji="0" lang="tr-TR" altLang="tr-TR" sz="1400" b="0" i="0" u="none" strike="noStrike" cap="none" normalizeH="0" baseline="0" dirty="0" err="1">
                <a:ln>
                  <a:noFill/>
                </a:ln>
                <a:solidFill>
                  <a:schemeClr val="tx1"/>
                </a:solidFill>
                <a:effectLst/>
                <a:latin typeface="Abadi" panose="020B0604020104020204" pitchFamily="34" charset="0"/>
              </a:rPr>
              <a:t>models</a:t>
            </a:r>
            <a:r>
              <a:rPr kumimoji="0" lang="tr-TR" altLang="tr-TR" sz="1400" b="0" i="0" u="none" strike="noStrike" cap="none" normalizeH="0" baseline="0" dirty="0">
                <a:ln>
                  <a:noFill/>
                </a:ln>
                <a:solidFill>
                  <a:schemeClr val="tx1"/>
                </a:solidFill>
                <a:effectLst/>
                <a:latin typeface="Abadi" panose="020B0604020104020204" pitchFamily="34" charset="0"/>
              </a:rPr>
              <a:t>.</a:t>
            </a:r>
          </a:p>
        </p:txBody>
      </p:sp>
      <p:graphicFrame>
        <p:nvGraphicFramePr>
          <p:cNvPr id="16" name="Diagram 15">
            <a:extLst>
              <a:ext uri="{FF2B5EF4-FFF2-40B4-BE49-F238E27FC236}">
                <a16:creationId xmlns:a16="http://schemas.microsoft.com/office/drawing/2014/main" id="{CD34D2DA-7269-1534-B39E-0A31A4AE8384}"/>
              </a:ext>
            </a:extLst>
          </p:cNvPr>
          <p:cNvGraphicFramePr/>
          <p:nvPr>
            <p:extLst>
              <p:ext uri="{D42A27DB-BD31-4B8C-83A1-F6EECF244321}">
                <p14:modId xmlns:p14="http://schemas.microsoft.com/office/powerpoint/2010/main" val="1508865397"/>
              </p:ext>
            </p:extLst>
          </p:nvPr>
        </p:nvGraphicFramePr>
        <p:xfrm>
          <a:off x="1070810" y="2117015"/>
          <a:ext cx="4723933" cy="3908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040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456AC8ED-695E-174C-1CD8-742993507FB8}"/>
              </a:ext>
            </a:extLst>
          </p:cNvPr>
          <p:cNvPicPr>
            <a:picLocks noChangeAspect="1"/>
          </p:cNvPicPr>
          <p:nvPr/>
        </p:nvPicPr>
        <p:blipFill>
          <a:blip r:embed="rId2"/>
          <a:stretch>
            <a:fillRect/>
          </a:stretch>
        </p:blipFill>
        <p:spPr>
          <a:xfrm>
            <a:off x="4717001" y="4854378"/>
            <a:ext cx="6480000" cy="1504677"/>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EDA with Data </a:t>
            </a:r>
            <a:r>
              <a:rPr lang="tr-TR" dirty="0" err="1">
                <a:solidFill>
                  <a:schemeClr val="tx1"/>
                </a:solidFill>
                <a:latin typeface="Abadi" panose="020B0604020104020204" pitchFamily="34" charset="0"/>
              </a:rPr>
              <a:t>Visualization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905316" y="861580"/>
            <a:ext cx="2552656"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pic>
        <p:nvPicPr>
          <p:cNvPr id="8" name="Picture 7" descr="Chart, scatter chart&#10;&#10;Description automatically generated">
            <a:extLst>
              <a:ext uri="{FF2B5EF4-FFF2-40B4-BE49-F238E27FC236}">
                <a16:creationId xmlns:a16="http://schemas.microsoft.com/office/drawing/2014/main" id="{5556CE0C-A2E0-C501-3CC3-28C33127700A}"/>
              </a:ext>
            </a:extLst>
          </p:cNvPr>
          <p:cNvPicPr>
            <a:picLocks noChangeAspect="1"/>
          </p:cNvPicPr>
          <p:nvPr/>
        </p:nvPicPr>
        <p:blipFill>
          <a:blip r:embed="rId4"/>
          <a:stretch>
            <a:fillRect/>
          </a:stretch>
        </p:blipFill>
        <p:spPr>
          <a:xfrm>
            <a:off x="4717001" y="3100448"/>
            <a:ext cx="6480000" cy="1487392"/>
          </a:xfrm>
          <a:prstGeom prst="rect">
            <a:avLst/>
          </a:prstGeom>
        </p:spPr>
      </p:pic>
      <p:pic>
        <p:nvPicPr>
          <p:cNvPr id="14" name="Picture 13" descr="Chart, bar chart&#10;&#10;Description automatically generated">
            <a:extLst>
              <a:ext uri="{FF2B5EF4-FFF2-40B4-BE49-F238E27FC236}">
                <a16:creationId xmlns:a16="http://schemas.microsoft.com/office/drawing/2014/main" id="{B520D998-C705-6688-2E5F-CD6774C1E929}"/>
              </a:ext>
            </a:extLst>
          </p:cNvPr>
          <p:cNvPicPr>
            <a:picLocks noChangeAspect="1"/>
          </p:cNvPicPr>
          <p:nvPr/>
        </p:nvPicPr>
        <p:blipFill>
          <a:blip r:embed="rId5"/>
          <a:stretch>
            <a:fillRect/>
          </a:stretch>
        </p:blipFill>
        <p:spPr>
          <a:xfrm>
            <a:off x="8890515" y="1528231"/>
            <a:ext cx="2342788" cy="1368000"/>
          </a:xfrm>
          <a:prstGeom prst="rect">
            <a:avLst/>
          </a:prstGeom>
        </p:spPr>
      </p:pic>
      <p:pic>
        <p:nvPicPr>
          <p:cNvPr id="20" name="Picture 19" descr="Chart, line chart&#10;&#10;Description automatically generated">
            <a:extLst>
              <a:ext uri="{FF2B5EF4-FFF2-40B4-BE49-F238E27FC236}">
                <a16:creationId xmlns:a16="http://schemas.microsoft.com/office/drawing/2014/main" id="{CF006FEE-2BF6-EBFE-A752-301489369DD6}"/>
              </a:ext>
            </a:extLst>
          </p:cNvPr>
          <p:cNvPicPr>
            <a:picLocks noChangeAspect="1"/>
          </p:cNvPicPr>
          <p:nvPr/>
        </p:nvPicPr>
        <p:blipFill>
          <a:blip r:embed="rId6"/>
          <a:stretch>
            <a:fillRect/>
          </a:stretch>
        </p:blipFill>
        <p:spPr>
          <a:xfrm>
            <a:off x="4702440" y="1508665"/>
            <a:ext cx="4078899" cy="1368000"/>
          </a:xfrm>
          <a:prstGeom prst="rect">
            <a:avLst/>
          </a:prstGeom>
        </p:spPr>
      </p:pic>
      <p:sp>
        <p:nvSpPr>
          <p:cNvPr id="23" name="Content Placeholder 2">
            <a:extLst>
              <a:ext uri="{FF2B5EF4-FFF2-40B4-BE49-F238E27FC236}">
                <a16:creationId xmlns:a16="http://schemas.microsoft.com/office/drawing/2014/main" id="{A1A0D7B1-0DD4-439F-924A-1E8301E8CE04}"/>
              </a:ext>
            </a:extLst>
          </p:cNvPr>
          <p:cNvSpPr txBox="1">
            <a:spLocks/>
          </p:cNvSpPr>
          <p:nvPr/>
        </p:nvSpPr>
        <p:spPr>
          <a:xfrm>
            <a:off x="994999" y="3967332"/>
            <a:ext cx="3598265" cy="295584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tr-TR" sz="1400" b="0" i="0" u="none" strike="noStrike" baseline="0" dirty="0" err="1">
                <a:solidFill>
                  <a:schemeClr val="tx1"/>
                </a:solidFill>
                <a:latin typeface="Abadi" panose="020B0604020104020204" pitchFamily="34" charset="0"/>
              </a:rPr>
              <a:t>Scatter</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Graphs</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being</a:t>
            </a:r>
            <a:r>
              <a:rPr lang="tr-TR" sz="1400" b="0" i="0" u="none" strike="noStrike" baseline="0" dirty="0">
                <a:solidFill>
                  <a:schemeClr val="tx1"/>
                </a:solidFill>
                <a:latin typeface="Abadi" panose="020B0604020104020204" pitchFamily="34" charset="0"/>
              </a:rPr>
              <a:t> </a:t>
            </a:r>
            <a:r>
              <a:rPr lang="tr-TR" sz="1400" b="0" i="0" u="none" strike="noStrike" baseline="0" dirty="0" err="1">
                <a:solidFill>
                  <a:schemeClr val="tx1"/>
                </a:solidFill>
                <a:latin typeface="Abadi" panose="020B0604020104020204" pitchFamily="34" charset="0"/>
              </a:rPr>
              <a:t>drawn</a:t>
            </a:r>
            <a:r>
              <a:rPr lang="tr-TR" sz="1400" b="0" i="0" u="none" strike="noStrike" baseline="0" dirty="0">
                <a:solidFill>
                  <a:schemeClr val="tx1"/>
                </a:solidFill>
                <a:latin typeface="Abadi" panose="020B0604020104020204" pitchFamily="34" charset="0"/>
              </a:rPr>
              <a:t>:</a:t>
            </a:r>
          </a:p>
          <a:p>
            <a:pPr>
              <a:lnSpc>
                <a:spcPct val="100000"/>
              </a:lnSpc>
              <a:spcBef>
                <a:spcPts val="200"/>
              </a:spcBef>
            </a:pPr>
            <a:r>
              <a:rPr lang="en-US" sz="1400" b="0" i="0" u="none" strike="noStrike" baseline="0" dirty="0">
                <a:solidFill>
                  <a:schemeClr val="tx1"/>
                </a:solidFill>
                <a:latin typeface="Abadi" panose="020B0604020104020204" pitchFamily="34" charset="0"/>
              </a:rPr>
              <a:t>Flight Number VS. Payload Mass</a:t>
            </a:r>
            <a:endParaRPr lang="tr-TR" sz="1400" b="0" i="0" u="none" strike="noStrike" baseline="0" dirty="0">
              <a:solidFill>
                <a:schemeClr val="tx1"/>
              </a:solidFill>
              <a:latin typeface="Abadi" panose="020B0604020104020204" pitchFamily="34" charset="0"/>
            </a:endParaRPr>
          </a:p>
          <a:p>
            <a:pPr marL="0">
              <a:lnSpc>
                <a:spcPct val="100000"/>
              </a:lnSpc>
              <a:spcBef>
                <a:spcPts val="200"/>
              </a:spcBef>
            </a:pPr>
            <a:r>
              <a:rPr lang="en-US" sz="1400" b="0" i="0" u="none" strike="noStrike" baseline="0" dirty="0">
                <a:solidFill>
                  <a:schemeClr val="tx1"/>
                </a:solidFill>
                <a:latin typeface="Abadi" panose="020B0604020104020204" pitchFamily="34" charset="0"/>
              </a:rPr>
              <a:t>Flight Number VS. Launch Site</a:t>
            </a:r>
          </a:p>
          <a:p>
            <a:pPr marL="0">
              <a:lnSpc>
                <a:spcPct val="100000"/>
              </a:lnSpc>
              <a:spcBef>
                <a:spcPts val="200"/>
              </a:spcBef>
            </a:pP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VS. </a:t>
            </a:r>
            <a:r>
              <a:rPr lang="tr-TR" sz="1400" b="0" i="0" u="none" strike="noStrike" baseline="0" dirty="0" err="1">
                <a:solidFill>
                  <a:schemeClr val="tx1"/>
                </a:solidFill>
                <a:latin typeface="Abadi" panose="020B0604020104020204" pitchFamily="34" charset="0"/>
              </a:rPr>
              <a:t>Launch</a:t>
            </a:r>
            <a:r>
              <a:rPr lang="tr-TR" sz="1400" b="0" i="0" u="none" strike="noStrike" baseline="0" dirty="0">
                <a:solidFill>
                  <a:schemeClr val="tx1"/>
                </a:solidFill>
                <a:latin typeface="Abadi" panose="020B0604020104020204" pitchFamily="34" charset="0"/>
              </a:rPr>
              <a:t> Site</a:t>
            </a:r>
          </a:p>
          <a:p>
            <a:pPr marL="0">
              <a:lnSpc>
                <a:spcPct val="100000"/>
              </a:lnSpc>
              <a:spcBef>
                <a:spcPts val="200"/>
              </a:spcBef>
            </a:pPr>
            <a:r>
              <a:rPr lang="tr-TR" sz="1400" b="0" i="0" u="none" strike="noStrike" baseline="0" dirty="0">
                <a:solidFill>
                  <a:schemeClr val="tx1"/>
                </a:solidFill>
                <a:latin typeface="Abadi" panose="020B0604020104020204" pitchFamily="34" charset="0"/>
              </a:rPr>
              <a:t>Orbit VS. Flight </a:t>
            </a:r>
            <a:r>
              <a:rPr lang="tr-TR" sz="1400" b="0" i="0" u="none" strike="noStrike" baseline="0" dirty="0" err="1">
                <a:solidFill>
                  <a:schemeClr val="tx1"/>
                </a:solidFill>
                <a:latin typeface="Abadi" panose="020B0604020104020204" pitchFamily="34" charset="0"/>
              </a:rPr>
              <a:t>Number</a:t>
            </a:r>
            <a:endParaRPr lang="tr-TR" sz="1400" b="0" i="0" u="none" strike="noStrike" baseline="0" dirty="0">
              <a:solidFill>
                <a:schemeClr val="tx1"/>
              </a:solidFill>
              <a:latin typeface="Abadi" panose="020B0604020104020204" pitchFamily="34" charset="0"/>
            </a:endParaRPr>
          </a:p>
          <a:p>
            <a:pPr marL="0">
              <a:lnSpc>
                <a:spcPct val="100000"/>
              </a:lnSpc>
              <a:spcBef>
                <a:spcPts val="200"/>
              </a:spcBef>
            </a:pP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VS. Orbit Type</a:t>
            </a:r>
          </a:p>
          <a:p>
            <a:pPr marL="0">
              <a:lnSpc>
                <a:spcPct val="100000"/>
              </a:lnSpc>
              <a:spcBef>
                <a:spcPts val="200"/>
              </a:spcBef>
            </a:pPr>
            <a:r>
              <a:rPr lang="tr-TR" sz="1400" b="0" i="0" u="none" strike="noStrike" baseline="0" dirty="0">
                <a:solidFill>
                  <a:schemeClr val="tx1"/>
                </a:solidFill>
                <a:latin typeface="Abadi" panose="020B0604020104020204" pitchFamily="34" charset="0"/>
              </a:rPr>
              <a:t>Orbit VS. </a:t>
            </a:r>
            <a:r>
              <a:rPr lang="tr-TR" sz="1400" b="0" i="0" u="none" strike="noStrike" baseline="0" dirty="0" err="1">
                <a:solidFill>
                  <a:schemeClr val="tx1"/>
                </a:solidFill>
                <a:latin typeface="Abadi" panose="020B0604020104020204" pitchFamily="34" charset="0"/>
              </a:rPr>
              <a:t>Payload</a:t>
            </a:r>
            <a:r>
              <a:rPr lang="tr-TR" sz="1400" b="0" i="0" u="none" strike="noStrike" baseline="0" dirty="0">
                <a:solidFill>
                  <a:schemeClr val="tx1"/>
                </a:solidFill>
                <a:latin typeface="Abadi" panose="020B0604020104020204" pitchFamily="34" charset="0"/>
              </a:rPr>
              <a:t> Mass</a:t>
            </a:r>
            <a:endParaRPr lang="tr-TR" sz="1400" dirty="0">
              <a:solidFill>
                <a:schemeClr val="tx1"/>
              </a:solidFill>
              <a:latin typeface="Abadi" panose="020B0604020104020204" pitchFamily="34" charset="0"/>
            </a:endParaRPr>
          </a:p>
          <a:p>
            <a:pPr marL="0" indent="0" algn="just">
              <a:buNone/>
            </a:pPr>
            <a:r>
              <a:rPr lang="en-US" sz="1000" dirty="0">
                <a:solidFill>
                  <a:schemeClr val="tx1"/>
                </a:solidFill>
                <a:latin typeface="Abadi" panose="020B0604020104020204" pitchFamily="34" charset="0"/>
              </a:rPr>
              <a:t>Scatter plots reveal the extent to which one variable influences another. The connection between two metrics is known as a correlation. Data sets are typically quite large in scatter plots.</a:t>
            </a:r>
            <a:endParaRPr lang="tr-TR" sz="1000" dirty="0">
              <a:solidFill>
                <a:schemeClr val="tx1"/>
              </a:solidFill>
              <a:latin typeface="Abadi" panose="020B0604020104020204" pitchFamily="34" charset="0"/>
            </a:endParaRPr>
          </a:p>
        </p:txBody>
      </p:sp>
      <p:sp>
        <p:nvSpPr>
          <p:cNvPr id="26" name="TextBox 25">
            <a:extLst>
              <a:ext uri="{FF2B5EF4-FFF2-40B4-BE49-F238E27FC236}">
                <a16:creationId xmlns:a16="http://schemas.microsoft.com/office/drawing/2014/main" id="{B682323B-44FC-E156-4C07-54AAA454D9E8}"/>
              </a:ext>
            </a:extLst>
          </p:cNvPr>
          <p:cNvSpPr txBox="1"/>
          <p:nvPr/>
        </p:nvSpPr>
        <p:spPr>
          <a:xfrm>
            <a:off x="958697" y="1377889"/>
            <a:ext cx="3634567" cy="2616101"/>
          </a:xfrm>
          <a:prstGeom prst="rect">
            <a:avLst/>
          </a:prstGeom>
          <a:noFill/>
        </p:spPr>
        <p:txBody>
          <a:bodyPr wrap="square">
            <a:spAutoFit/>
          </a:bodyPr>
          <a:lstStyle/>
          <a:p>
            <a:pPr algn="just"/>
            <a:r>
              <a:rPr lang="tr-TR" sz="1400" dirty="0" err="1">
                <a:latin typeface="Abadi" panose="020B0604020104020204" pitchFamily="34" charset="0"/>
              </a:rPr>
              <a:t>Line</a:t>
            </a:r>
            <a:r>
              <a:rPr lang="tr-TR" sz="1400" dirty="0">
                <a:latin typeface="Abadi" panose="020B0604020104020204" pitchFamily="34" charset="0"/>
              </a:rPr>
              <a:t> </a:t>
            </a:r>
            <a:r>
              <a:rPr lang="tr-TR" sz="1400" dirty="0" err="1">
                <a:latin typeface="Abadi" panose="020B0604020104020204" pitchFamily="34" charset="0"/>
              </a:rPr>
              <a:t>Graph</a:t>
            </a:r>
            <a:r>
              <a:rPr lang="tr-TR" sz="1400" dirty="0">
                <a:latin typeface="Abadi" panose="020B0604020104020204" pitchFamily="34" charset="0"/>
              </a:rPr>
              <a:t> </a:t>
            </a:r>
            <a:r>
              <a:rPr lang="tr-TR" sz="1400" dirty="0" err="1">
                <a:latin typeface="Abadi" panose="020B0604020104020204" pitchFamily="34" charset="0"/>
              </a:rPr>
              <a:t>being</a:t>
            </a:r>
            <a:r>
              <a:rPr lang="tr-TR" sz="1400" dirty="0">
                <a:latin typeface="Abadi" panose="020B0604020104020204" pitchFamily="34" charset="0"/>
              </a:rPr>
              <a:t> </a:t>
            </a:r>
            <a:r>
              <a:rPr lang="tr-TR" sz="1400" dirty="0" err="1">
                <a:latin typeface="Abadi" panose="020B0604020104020204" pitchFamily="34" charset="0"/>
              </a:rPr>
              <a:t>drawn</a:t>
            </a:r>
            <a:r>
              <a:rPr lang="tr-TR" sz="1400" dirty="0">
                <a:latin typeface="Abadi" panose="020B0604020104020204" pitchFamily="34" charset="0"/>
              </a:rPr>
              <a:t>:</a:t>
            </a:r>
          </a:p>
          <a:p>
            <a:pPr marL="285750" indent="-285750" algn="just">
              <a:buFont typeface="Arial" panose="020B0604020202020204" pitchFamily="34" charset="0"/>
              <a:buChar char="•"/>
            </a:pPr>
            <a:r>
              <a:rPr lang="tr-TR" sz="1400" b="0" i="0" u="none" strike="noStrike" baseline="0" dirty="0" err="1">
                <a:latin typeface="Abadi" panose="020B0604020104020204" pitchFamily="34" charset="0"/>
              </a:rPr>
              <a:t>Success</a:t>
            </a:r>
            <a:r>
              <a:rPr lang="tr-TR" sz="1400" b="0" i="0" u="none" strike="noStrike" baseline="0" dirty="0">
                <a:latin typeface="Abadi" panose="020B0604020104020204" pitchFamily="34" charset="0"/>
              </a:rPr>
              <a:t> Rate VS. Year</a:t>
            </a:r>
          </a:p>
          <a:p>
            <a:pPr algn="just"/>
            <a:endParaRPr lang="tr-TR" sz="1200" b="0" i="0" u="none" strike="noStrike" baseline="0" dirty="0">
              <a:latin typeface="Abadi" panose="020B0604020104020204" pitchFamily="34" charset="0"/>
            </a:endParaRPr>
          </a:p>
          <a:p>
            <a:pPr algn="just"/>
            <a:r>
              <a:rPr lang="en-US" sz="1000" b="0" i="0" u="none" strike="noStrike" baseline="0" dirty="0">
                <a:latin typeface="Abadi" panose="020B0604020104020204" pitchFamily="34" charset="0"/>
              </a:rPr>
              <a:t>Line graphs are helpful because they clearly display variables and trends, and they may be used to extrapolate future data</a:t>
            </a:r>
            <a:r>
              <a:rPr lang="tr-TR" sz="1000" b="0" i="0" u="none" strike="noStrike" baseline="0" dirty="0">
                <a:latin typeface="Abadi" panose="020B0604020104020204" pitchFamily="34" charset="0"/>
              </a:rPr>
              <a:t>.</a:t>
            </a:r>
            <a:endParaRPr lang="tr-TR" sz="1000" dirty="0">
              <a:latin typeface="Abadi" panose="020B0604020104020204" pitchFamily="34" charset="0"/>
            </a:endParaRPr>
          </a:p>
          <a:p>
            <a:pPr algn="just"/>
            <a:endParaRPr lang="tr-TR" sz="1200" b="0" i="0" u="none" strike="noStrike" baseline="0" dirty="0">
              <a:latin typeface="Abadi" panose="020B0604020104020204" pitchFamily="34" charset="0"/>
            </a:endParaRPr>
          </a:p>
          <a:p>
            <a:pPr algn="just"/>
            <a:r>
              <a:rPr lang="tr-TR" sz="1400" b="0" i="0" u="none" strike="noStrike" baseline="0" dirty="0">
                <a:latin typeface="Abadi" panose="020B0604020104020204" pitchFamily="34" charset="0"/>
              </a:rPr>
              <a:t>Bar </a:t>
            </a:r>
            <a:r>
              <a:rPr lang="tr-TR" sz="1400" b="0" i="0" u="none" strike="noStrike" baseline="0" dirty="0" err="1">
                <a:latin typeface="Abadi" panose="020B0604020104020204" pitchFamily="34" charset="0"/>
              </a:rPr>
              <a:t>Graph</a:t>
            </a:r>
            <a:r>
              <a:rPr lang="tr-TR" sz="1400" b="0" i="0" u="none" strike="noStrike" baseline="0" dirty="0">
                <a:latin typeface="Abadi" panose="020B0604020104020204" pitchFamily="34" charset="0"/>
              </a:rPr>
              <a:t> </a:t>
            </a:r>
            <a:r>
              <a:rPr lang="tr-TR" sz="1400" b="0" i="0" u="none" strike="noStrike" baseline="0" dirty="0" err="1">
                <a:latin typeface="Abadi" panose="020B0604020104020204" pitchFamily="34" charset="0"/>
              </a:rPr>
              <a:t>being</a:t>
            </a:r>
            <a:r>
              <a:rPr lang="tr-TR" sz="1400" b="0" i="0" u="none" strike="noStrike" baseline="0" dirty="0">
                <a:latin typeface="Abadi" panose="020B0604020104020204" pitchFamily="34" charset="0"/>
              </a:rPr>
              <a:t> </a:t>
            </a:r>
            <a:r>
              <a:rPr lang="tr-TR" sz="1400" b="0" i="0" u="none" strike="noStrike" baseline="0" dirty="0" err="1">
                <a:latin typeface="Abadi" panose="020B0604020104020204" pitchFamily="34" charset="0"/>
              </a:rPr>
              <a:t>drawn</a:t>
            </a:r>
            <a:r>
              <a:rPr lang="tr-TR" sz="1400" b="0" i="0" u="none" strike="noStrike" baseline="0" dirty="0">
                <a:latin typeface="Abadi" panose="020B0604020104020204" pitchFamily="34" charset="0"/>
              </a:rPr>
              <a:t>:</a:t>
            </a:r>
          </a:p>
          <a:p>
            <a:pPr marL="285750" indent="-285750" algn="just">
              <a:buFont typeface="Arial" panose="020B0604020202020204" pitchFamily="34" charset="0"/>
              <a:buChar char="•"/>
            </a:pPr>
            <a:r>
              <a:rPr lang="tr-TR" sz="1400" b="0" i="0" u="none" strike="noStrike" baseline="0" dirty="0" err="1">
                <a:latin typeface="Abadi" panose="020B0604020104020204" pitchFamily="34" charset="0"/>
              </a:rPr>
              <a:t>Mean</a:t>
            </a:r>
            <a:r>
              <a:rPr lang="tr-TR" sz="1400" b="0" i="0" u="none" strike="noStrike" baseline="0" dirty="0">
                <a:latin typeface="Abadi" panose="020B0604020104020204" pitchFamily="34" charset="0"/>
              </a:rPr>
              <a:t> VS. Orbit</a:t>
            </a:r>
          </a:p>
          <a:p>
            <a:pPr marL="285750" indent="-285750" algn="just">
              <a:buFont typeface="Arial" panose="020B0604020202020204" pitchFamily="34" charset="0"/>
              <a:buChar char="•"/>
            </a:pPr>
            <a:endParaRPr lang="tr-TR" sz="1200" b="0" i="0" u="none" strike="noStrike" baseline="0" dirty="0">
              <a:solidFill>
                <a:srgbClr val="000000"/>
              </a:solidFill>
              <a:latin typeface="Abadi" panose="020B0604020104020204" pitchFamily="34" charset="0"/>
            </a:endParaRPr>
          </a:p>
          <a:p>
            <a:pPr algn="just"/>
            <a:r>
              <a:rPr lang="en-US" sz="1000" dirty="0">
                <a:latin typeface="Abadi" panose="020B0604020104020204" pitchFamily="34" charset="0"/>
              </a:rPr>
              <a:t>A bar diagram makes it easy to compare data across groupings. On one axis, the graph shows categories and on the other, discrete values. Showing the two axes' relationship is the purpose. Bar charts can display large data changes over time.</a:t>
            </a:r>
            <a:endParaRPr lang="tr-TR" sz="1000" dirty="0">
              <a:latin typeface="Abadi" panose="020B0604020104020204" pitchFamily="34" charset="0"/>
            </a:endParaRPr>
          </a:p>
          <a:p>
            <a:pPr algn="just"/>
            <a:endParaRPr lang="tr-TR" sz="1200" dirty="0">
              <a:latin typeface="Abadi" panose="020B0604020104020204" pitchFamily="34" charset="0"/>
            </a:endParaRPr>
          </a:p>
        </p:txBody>
      </p:sp>
    </p:spTree>
    <p:extLst>
      <p:ext uri="{BB962C8B-B14F-4D97-AF65-F5344CB8AC3E}">
        <p14:creationId xmlns:p14="http://schemas.microsoft.com/office/powerpoint/2010/main" val="2100190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1434196"/>
            <a:ext cx="5707918" cy="4401205"/>
          </a:xfrm>
          <a:prstGeom prst="rect">
            <a:avLst/>
          </a:prstGeom>
          <a:noFill/>
        </p:spPr>
        <p:txBody>
          <a:bodyPr wrap="square">
            <a:spAutoFit/>
          </a:bodyPr>
          <a:lstStyle/>
          <a:p>
            <a:pPr algn="just"/>
            <a:r>
              <a:rPr lang="en-US" sz="1400" dirty="0">
                <a:solidFill>
                  <a:srgbClr val="252525"/>
                </a:solidFill>
                <a:effectLst/>
                <a:latin typeface="Abadi" panose="020B0604020104020204" pitchFamily="34" charset="0"/>
              </a:rPr>
              <a:t>We executed SQL queries to extract details from the dataset. The following tasks are asked concerning the data to obtain the results from the dataset.</a:t>
            </a:r>
            <a:endParaRPr lang="tr-TR" sz="1400" dirty="0">
              <a:solidFill>
                <a:srgbClr val="252525"/>
              </a:solidFill>
              <a:effectLst/>
              <a:latin typeface="Abadi" panose="020B0604020104020204" pitchFamily="34" charset="0"/>
            </a:endParaRPr>
          </a:p>
          <a:p>
            <a:pPr algn="just"/>
            <a:endParaRPr lang="en-US" sz="1400" dirty="0">
              <a:solidFill>
                <a:srgbClr val="252525"/>
              </a:solidFill>
              <a:effectLst/>
              <a:latin typeface="Abadi" panose="020B0604020104020204" pitchFamily="34" charset="0"/>
            </a:endParaRP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the names of the unique launch sites in the space mission;</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5 records where launch sites begin with the string "CCA";</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the total payload mass carried by boosters launched by NASA;</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Display average payload mass carried by booster version F9 v1.1;</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date when the first </a:t>
            </a:r>
            <a:r>
              <a:rPr lang="en-US" sz="1400" dirty="0" err="1">
                <a:solidFill>
                  <a:srgbClr val="252525"/>
                </a:solidFill>
                <a:effectLst/>
                <a:latin typeface="Abadi" panose="020B0604020104020204" pitchFamily="34" charset="0"/>
              </a:rPr>
              <a:t>succesful</a:t>
            </a:r>
            <a:r>
              <a:rPr lang="en-US" sz="1400" dirty="0">
                <a:solidFill>
                  <a:srgbClr val="252525"/>
                </a:solidFill>
                <a:effectLst/>
                <a:latin typeface="Abadi" panose="020B0604020104020204" pitchFamily="34" charset="0"/>
              </a:rPr>
              <a:t> landing outcome in ground pad was </a:t>
            </a:r>
            <a:r>
              <a:rPr lang="en-US" sz="1400" dirty="0" err="1">
                <a:solidFill>
                  <a:srgbClr val="252525"/>
                </a:solidFill>
                <a:effectLst/>
                <a:latin typeface="Abadi" panose="020B0604020104020204" pitchFamily="34" charset="0"/>
              </a:rPr>
              <a:t>acheived</a:t>
            </a:r>
            <a:r>
              <a:rPr lang="en-US" sz="1400" dirty="0">
                <a:solidFill>
                  <a:srgbClr val="252525"/>
                </a:solidFill>
                <a:effectLst/>
                <a:latin typeface="Abadi" panose="020B0604020104020204" pitchFamily="34" charset="0"/>
              </a:rPr>
              <a:t>;</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names of the boosters that have had success in drone ships and have a payload mass greater than 4000 but less than 6000;</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total number of successful and failed mission outcomes;</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names of the </a:t>
            </a:r>
            <a:r>
              <a:rPr lang="en-US" sz="1400" dirty="0" err="1">
                <a:solidFill>
                  <a:srgbClr val="252525"/>
                </a:solidFill>
                <a:effectLst/>
                <a:latin typeface="Abadi" panose="020B0604020104020204" pitchFamily="34" charset="0"/>
              </a:rPr>
              <a:t>booster_versions</a:t>
            </a:r>
            <a:r>
              <a:rPr lang="en-US" sz="1400" dirty="0">
                <a:solidFill>
                  <a:srgbClr val="252525"/>
                </a:solidFill>
                <a:effectLst/>
                <a:latin typeface="Abadi" panose="020B0604020104020204" pitchFamily="34" charset="0"/>
              </a:rPr>
              <a:t> which have carried the maximum payload mass;</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List the records that will display the month names, failure </a:t>
            </a:r>
            <a:r>
              <a:rPr lang="en-US" sz="1400" dirty="0" err="1">
                <a:solidFill>
                  <a:srgbClr val="252525"/>
                </a:solidFill>
                <a:effectLst/>
                <a:latin typeface="Abadi" panose="020B0604020104020204" pitchFamily="34" charset="0"/>
              </a:rPr>
              <a:t>landing_outcomes</a:t>
            </a:r>
            <a:r>
              <a:rPr lang="en-US" sz="1400" dirty="0">
                <a:solidFill>
                  <a:srgbClr val="252525"/>
                </a:solidFill>
                <a:effectLst/>
                <a:latin typeface="Abadi" panose="020B0604020104020204" pitchFamily="34" charset="0"/>
              </a:rPr>
              <a:t> in drone ships, ,booster versions, </a:t>
            </a:r>
            <a:r>
              <a:rPr lang="en-US" sz="1400" dirty="0" err="1">
                <a:solidFill>
                  <a:srgbClr val="252525"/>
                </a:solidFill>
                <a:effectLst/>
                <a:latin typeface="Abadi" panose="020B0604020104020204" pitchFamily="34" charset="0"/>
              </a:rPr>
              <a:t>launch_site</a:t>
            </a:r>
            <a:r>
              <a:rPr lang="en-US" sz="1400" dirty="0">
                <a:solidFill>
                  <a:srgbClr val="252525"/>
                </a:solidFill>
                <a:effectLst/>
                <a:latin typeface="Abadi" panose="020B0604020104020204" pitchFamily="34" charset="0"/>
              </a:rPr>
              <a:t> for the months in 2015;</a:t>
            </a:r>
          </a:p>
          <a:p>
            <a:pPr marL="171450" indent="-171450" algn="just">
              <a:buFont typeface="Arial" panose="020B0604020202020204" pitchFamily="34" charset="0"/>
              <a:buChar char="•"/>
            </a:pPr>
            <a:r>
              <a:rPr lang="en-US" sz="1400" dirty="0">
                <a:solidFill>
                  <a:srgbClr val="252525"/>
                </a:solidFill>
                <a:effectLst/>
                <a:latin typeface="Abadi" panose="020B0604020104020204" pitchFamily="34" charset="0"/>
              </a:rPr>
              <a:t>Rank the count of successful </a:t>
            </a:r>
            <a:r>
              <a:rPr lang="en-US" sz="1400" dirty="0" err="1">
                <a:solidFill>
                  <a:srgbClr val="252525"/>
                </a:solidFill>
                <a:effectLst/>
                <a:latin typeface="Abadi" panose="020B0604020104020204" pitchFamily="34" charset="0"/>
              </a:rPr>
              <a:t>landing_outcomes</a:t>
            </a:r>
            <a:r>
              <a:rPr lang="en-US" sz="1400" dirty="0">
                <a:solidFill>
                  <a:srgbClr val="252525"/>
                </a:solidFill>
                <a:effectLst/>
                <a:latin typeface="Abadi" panose="020B0604020104020204" pitchFamily="34" charset="0"/>
              </a:rPr>
              <a:t> between the date </a:t>
            </a:r>
            <a:endParaRPr lang="tr-TR" sz="1400" dirty="0">
              <a:solidFill>
                <a:srgbClr val="252525"/>
              </a:solidFill>
              <a:effectLst/>
              <a:latin typeface="Abadi" panose="020B0604020104020204" pitchFamily="34" charset="0"/>
            </a:endParaRPr>
          </a:p>
          <a:p>
            <a:pPr algn="just"/>
            <a:r>
              <a:rPr lang="tr-TR" sz="1400" dirty="0">
                <a:solidFill>
                  <a:srgbClr val="252525"/>
                </a:solidFill>
                <a:effectLst/>
                <a:latin typeface="Abadi" panose="020B0604020104020204" pitchFamily="34" charset="0"/>
              </a:rPr>
              <a:t>   </a:t>
            </a:r>
            <a:r>
              <a:rPr lang="en-US" sz="1400" dirty="0">
                <a:solidFill>
                  <a:srgbClr val="252525"/>
                </a:solidFill>
                <a:effectLst/>
                <a:latin typeface="Abadi" panose="020B0604020104020204" pitchFamily="34" charset="0"/>
              </a:rPr>
              <a:t>04-06-2010 and 20-03-2017 in descending order.</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EDA with SQL</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905316" y="861580"/>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56924025-DA25-F354-C1A9-2B301D93C729}"/>
              </a:ext>
            </a:extLst>
          </p:cNvPr>
          <p:cNvPicPr>
            <a:picLocks noChangeAspect="1"/>
          </p:cNvPicPr>
          <p:nvPr/>
        </p:nvPicPr>
        <p:blipFill rotWithShape="1">
          <a:blip r:embed="rId3"/>
          <a:srcRect l="2661" t="14264" b="7597"/>
          <a:stretch/>
        </p:blipFill>
        <p:spPr>
          <a:xfrm>
            <a:off x="6666615" y="1487361"/>
            <a:ext cx="5040000" cy="4045915"/>
          </a:xfrm>
          <a:prstGeom prst="rect">
            <a:avLst/>
          </a:prstGeom>
        </p:spPr>
      </p:pic>
    </p:spTree>
    <p:extLst>
      <p:ext uri="{BB962C8B-B14F-4D97-AF65-F5344CB8AC3E}">
        <p14:creationId xmlns:p14="http://schemas.microsoft.com/office/powerpoint/2010/main" val="135842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2648858"/>
            <a:ext cx="10278798" cy="2966838"/>
          </a:xfrm>
          <a:prstGeom prst="rect">
            <a:avLst/>
          </a:prstGeom>
          <a:noFill/>
        </p:spPr>
        <p:txBody>
          <a:bodyPr wrap="square">
            <a:spAutoFit/>
          </a:bodyPr>
          <a:lstStyle/>
          <a:p>
            <a:pPr algn="just">
              <a:lnSpc>
                <a:spcPct val="150000"/>
              </a:lnSpc>
            </a:pPr>
            <a:r>
              <a:rPr lang="en-US" sz="1400" dirty="0">
                <a:solidFill>
                  <a:srgbClr val="252525"/>
                </a:solidFill>
                <a:effectLst/>
                <a:latin typeface="Abadi" panose="020B0604020104020204" pitchFamily="34" charset="0"/>
              </a:rPr>
              <a:t>The goal is to create an interactive map based on the launch data. We marked each launch site on the map by placing a marker in the shape of a circle at its latitude and longitude coordinates and labeling it with the location's name.</a:t>
            </a:r>
            <a:endParaRPr lang="tr-TR" sz="1400" dirty="0">
              <a:solidFill>
                <a:srgbClr val="252525"/>
              </a:solidFill>
              <a:effectLst/>
              <a:latin typeface="Abadi" panose="020B0604020104020204" pitchFamily="34" charset="0"/>
            </a:endParaRPr>
          </a:p>
          <a:p>
            <a:pPr algn="just">
              <a:lnSpc>
                <a:spcPct val="150000"/>
              </a:lnSpc>
            </a:pPr>
            <a:endParaRPr lang="tr-TR"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The </a:t>
            </a:r>
            <a:r>
              <a:rPr lang="tr-TR" sz="1400" b="0" i="0" dirty="0" err="1">
                <a:effectLst/>
                <a:latin typeface="Abadi" panose="020B0604020104020204" pitchFamily="34" charset="0"/>
              </a:rPr>
              <a:t>launch_sites</a:t>
            </a:r>
            <a:r>
              <a:rPr lang="en-US" sz="1400" dirty="0">
                <a:solidFill>
                  <a:srgbClr val="252525"/>
                </a:solidFill>
                <a:effectLst/>
                <a:latin typeface="Abadi" panose="020B0604020104020204" pitchFamily="34" charset="0"/>
              </a:rPr>
              <a:t>(failure,</a:t>
            </a:r>
            <a:r>
              <a:rPr lang="tr-TR" sz="1400" dirty="0">
                <a:solidFill>
                  <a:srgbClr val="252525"/>
                </a:solidFill>
                <a:effectLst/>
                <a:latin typeface="Abadi" panose="020B0604020104020204" pitchFamily="34" charset="0"/>
              </a:rPr>
              <a:t> </a:t>
            </a:r>
            <a:r>
              <a:rPr lang="en-US" sz="1400" dirty="0">
                <a:solidFill>
                  <a:srgbClr val="252525"/>
                </a:solidFill>
                <a:effectLst/>
                <a:latin typeface="Abadi" panose="020B0604020104020204" pitchFamily="34" charset="0"/>
              </a:rPr>
              <a:t>success) </a:t>
            </a:r>
            <a:r>
              <a:rPr lang="en-US" sz="1400" dirty="0" err="1">
                <a:solidFill>
                  <a:srgbClr val="252525"/>
                </a:solidFill>
                <a:effectLst/>
                <a:latin typeface="Abadi" panose="020B0604020104020204" pitchFamily="34" charset="0"/>
              </a:rPr>
              <a:t>dataframe</a:t>
            </a:r>
            <a:r>
              <a:rPr lang="en-US" sz="1400" dirty="0">
                <a:solidFill>
                  <a:srgbClr val="252525"/>
                </a:solidFill>
                <a:effectLst/>
                <a:latin typeface="Abadi" panose="020B0604020104020204" pitchFamily="34" charset="0"/>
              </a:rPr>
              <a:t> was then classified as </a:t>
            </a:r>
            <a:r>
              <a:rPr lang="en-US" sz="1400" dirty="0">
                <a:solidFill>
                  <a:srgbClr val="FF0000"/>
                </a:solidFill>
                <a:effectLst/>
                <a:latin typeface="Abadi" panose="020B0604020104020204" pitchFamily="34" charset="0"/>
              </a:rPr>
              <a:t>class 0 </a:t>
            </a:r>
            <a:r>
              <a:rPr lang="en-US" sz="1400" dirty="0">
                <a:solidFill>
                  <a:srgbClr val="252525"/>
                </a:solidFill>
                <a:effectLst/>
                <a:latin typeface="Abadi" panose="020B0604020104020204" pitchFamily="34" charset="0"/>
              </a:rPr>
              <a:t>and </a:t>
            </a:r>
            <a:r>
              <a:rPr lang="en-US" sz="1400" dirty="0">
                <a:solidFill>
                  <a:srgbClr val="92D050"/>
                </a:solidFill>
                <a:effectLst/>
                <a:latin typeface="Abadi" panose="020B0604020104020204" pitchFamily="34" charset="0"/>
              </a:rPr>
              <a:t>class 1</a:t>
            </a:r>
            <a:r>
              <a:rPr lang="en-US" sz="1400" dirty="0">
                <a:solidFill>
                  <a:srgbClr val="252525"/>
                </a:solidFill>
                <a:effectLst/>
                <a:latin typeface="Abadi" panose="020B0604020104020204" pitchFamily="34" charset="0"/>
              </a:rPr>
              <a:t>, with </a:t>
            </a:r>
            <a:r>
              <a:rPr lang="en-US" sz="1400" dirty="0">
                <a:solidFill>
                  <a:srgbClr val="FF0000"/>
                </a:solidFill>
                <a:effectLst/>
                <a:latin typeface="Abadi" panose="020B0604020104020204" pitchFamily="34" charset="0"/>
              </a:rPr>
              <a:t>red</a:t>
            </a:r>
            <a:r>
              <a:rPr lang="en-US" sz="1400" dirty="0">
                <a:solidFill>
                  <a:srgbClr val="252525"/>
                </a:solidFill>
                <a:effectLst/>
                <a:latin typeface="Abadi" panose="020B0604020104020204" pitchFamily="34" charset="0"/>
              </a:rPr>
              <a:t> and </a:t>
            </a:r>
            <a:r>
              <a:rPr lang="en-US" sz="1400" dirty="0">
                <a:solidFill>
                  <a:srgbClr val="92D050"/>
                </a:solidFill>
                <a:effectLst/>
                <a:latin typeface="Abadi" panose="020B0604020104020204" pitchFamily="34" charset="0"/>
              </a:rPr>
              <a:t>green</a:t>
            </a:r>
            <a:r>
              <a:rPr lang="en-US" sz="1400" dirty="0">
                <a:solidFill>
                  <a:srgbClr val="252525"/>
                </a:solidFill>
                <a:effectLst/>
                <a:latin typeface="Abadi" panose="020B0604020104020204" pitchFamily="34" charset="0"/>
              </a:rPr>
              <a:t> markers on the map, using </a:t>
            </a:r>
            <a:r>
              <a:rPr lang="en-US" sz="1400" dirty="0" err="1">
                <a:solidFill>
                  <a:srgbClr val="252525"/>
                </a:solidFill>
                <a:effectLst/>
                <a:latin typeface="Abadi" panose="020B0604020104020204" pitchFamily="34" charset="0"/>
              </a:rPr>
              <a:t>MarkerCluster</a:t>
            </a:r>
            <a:r>
              <a:rPr lang="en-US" sz="1400" dirty="0">
                <a:solidFill>
                  <a:srgbClr val="252525"/>
                </a:solidFill>
                <a:effectLst/>
                <a:latin typeface="Abadi" panose="020B0604020104020204" pitchFamily="34" charset="0"/>
              </a:rPr>
              <a:t>(). </a:t>
            </a:r>
            <a:endParaRPr lang="tr-TR" sz="1400" dirty="0">
              <a:solidFill>
                <a:srgbClr val="252525"/>
              </a:solidFill>
              <a:effectLst/>
              <a:latin typeface="Abadi" panose="020B0604020104020204" pitchFamily="34" charset="0"/>
            </a:endParaRPr>
          </a:p>
          <a:p>
            <a:pPr algn="just">
              <a:lnSpc>
                <a:spcPct val="150000"/>
              </a:lnSpc>
            </a:pPr>
            <a:endParaRPr lang="tr-TR"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Then, we utilized Haversine's formula to figure out how far away the launch sites were from a variety of landmarks, such as:</a:t>
            </a:r>
            <a:endParaRPr lang="tr-TR" sz="1400" dirty="0">
              <a:solidFill>
                <a:srgbClr val="252525"/>
              </a:solidFill>
              <a:effectLst/>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solidFill>
                  <a:srgbClr val="252525"/>
                </a:solidFill>
                <a:effectLst/>
                <a:latin typeface="Abadi" panose="020B0604020104020204" pitchFamily="34" charset="0"/>
              </a:rPr>
              <a:t>How close are the launch sites to railways, highways, and coastlines?</a:t>
            </a:r>
            <a:endParaRPr lang="tr-TR" sz="1400" dirty="0">
              <a:solidFill>
                <a:srgbClr val="252525"/>
              </a:solidFill>
              <a:effectLst/>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solidFill>
                  <a:srgbClr val="252525"/>
                </a:solidFill>
                <a:effectLst/>
                <a:latin typeface="Abadi" panose="020B0604020104020204" pitchFamily="34" charset="0"/>
              </a:rPr>
              <a:t>How close are the launch sites to nearby cities?</a:t>
            </a:r>
          </a:p>
        </p:txBody>
      </p:sp>
      <p:pic>
        <p:nvPicPr>
          <p:cNvPr id="6" name="Picture 5" descr="Logo&#10;&#10;Description automatically generated">
            <a:extLst>
              <a:ext uri="{FF2B5EF4-FFF2-40B4-BE49-F238E27FC236}">
                <a16:creationId xmlns:a16="http://schemas.microsoft.com/office/drawing/2014/main" id="{DFE0EF54-0A47-67DA-21A1-AC62EDF5458C}"/>
              </a:ext>
            </a:extLst>
          </p:cNvPr>
          <p:cNvPicPr>
            <a:picLocks noChangeAspect="1"/>
          </p:cNvPicPr>
          <p:nvPr/>
        </p:nvPicPr>
        <p:blipFill>
          <a:blip r:embed="rId2"/>
          <a:stretch>
            <a:fillRect/>
          </a:stretch>
        </p:blipFill>
        <p:spPr>
          <a:xfrm>
            <a:off x="958697" y="1621912"/>
            <a:ext cx="2901569" cy="98985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Build</a:t>
            </a:r>
            <a:r>
              <a:rPr lang="tr-TR" sz="3900" dirty="0">
                <a:solidFill>
                  <a:schemeClr val="tx1"/>
                </a:solidFill>
                <a:latin typeface="Abadi" panose="020B0604020104020204" pitchFamily="34" charset="0"/>
              </a:rPr>
              <a:t> an Interactive </a:t>
            </a:r>
            <a:r>
              <a:rPr lang="tr-TR" sz="3900" dirty="0" err="1">
                <a:solidFill>
                  <a:schemeClr val="tx1"/>
                </a:solidFill>
                <a:latin typeface="Abadi" panose="020B0604020104020204" pitchFamily="34" charset="0"/>
              </a:rPr>
              <a:t>Map</a:t>
            </a:r>
            <a:r>
              <a:rPr lang="tr-TR" sz="3900" dirty="0">
                <a:solidFill>
                  <a:schemeClr val="tx1"/>
                </a:solidFill>
                <a:latin typeface="Abadi" panose="020B0604020104020204" pitchFamily="34" charset="0"/>
              </a:rPr>
              <a:t> with </a:t>
            </a:r>
            <a:r>
              <a:rPr lang="tr-TR" sz="3900" dirty="0" err="1">
                <a:solidFill>
                  <a:schemeClr val="tx1"/>
                </a:solidFill>
                <a:latin typeface="Abadi" panose="020B0604020104020204" pitchFamily="34" charset="0"/>
              </a:rPr>
              <a:t>Folium</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889916" y="861580"/>
            <a:ext cx="2552656"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spTree>
    <p:extLst>
      <p:ext uri="{BB962C8B-B14F-4D97-AF65-F5344CB8AC3E}">
        <p14:creationId xmlns:p14="http://schemas.microsoft.com/office/powerpoint/2010/main" val="355593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682323B-44FC-E156-4C07-54AAA454D9E8}"/>
              </a:ext>
            </a:extLst>
          </p:cNvPr>
          <p:cNvSpPr txBox="1"/>
          <p:nvPr/>
        </p:nvSpPr>
        <p:spPr>
          <a:xfrm>
            <a:off x="958697" y="2639017"/>
            <a:ext cx="10278798" cy="2320507"/>
          </a:xfrm>
          <a:prstGeom prst="rect">
            <a:avLst/>
          </a:prstGeom>
          <a:noFill/>
        </p:spPr>
        <p:txBody>
          <a:bodyPr wrap="square">
            <a:spAutoFit/>
          </a:bodyPr>
          <a:lstStyle/>
          <a:p>
            <a:pPr algn="just">
              <a:lnSpc>
                <a:spcPct val="150000"/>
              </a:lnSpc>
            </a:pPr>
            <a:r>
              <a:rPr lang="en-US" sz="1400" dirty="0">
                <a:solidFill>
                  <a:srgbClr val="252525"/>
                </a:solidFill>
                <a:effectLst/>
                <a:latin typeface="Abadi" panose="020B0604020104020204" pitchFamily="34" charset="0"/>
              </a:rPr>
              <a:t>With </a:t>
            </a:r>
            <a:r>
              <a:rPr lang="en-US" sz="1400" dirty="0" err="1">
                <a:solidFill>
                  <a:srgbClr val="252525"/>
                </a:solidFill>
                <a:effectLst/>
                <a:latin typeface="Abadi" panose="020B0604020104020204" pitchFamily="34" charset="0"/>
              </a:rPr>
              <a:t>Plotly</a:t>
            </a:r>
            <a:r>
              <a:rPr lang="en-US" sz="1400" dirty="0">
                <a:solidFill>
                  <a:srgbClr val="252525"/>
                </a:solidFill>
                <a:effectLst/>
                <a:latin typeface="Abadi" panose="020B0604020104020204" pitchFamily="34" charset="0"/>
              </a:rPr>
              <a:t> dash, we created an interactive dashboard that lets the user explore the data in whatever way they like.</a:t>
            </a:r>
            <a:endParaRPr lang="tr-TR" sz="1400" dirty="0">
              <a:solidFill>
                <a:srgbClr val="252525"/>
              </a:solidFill>
              <a:effectLst/>
              <a:latin typeface="Abadi" panose="020B0604020104020204" pitchFamily="34" charset="0"/>
            </a:endParaRPr>
          </a:p>
          <a:p>
            <a:pPr algn="just">
              <a:lnSpc>
                <a:spcPct val="150000"/>
              </a:lnSpc>
            </a:pPr>
            <a:endParaRPr lang="en-US"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A pie chart is a graphical representation of data that shows the percentage breakdown of different categories. Pie Chart in our dashboard is showing the total launches by a certain site/all</a:t>
            </a:r>
            <a:r>
              <a:rPr lang="tr-TR" sz="1400" dirty="0">
                <a:solidFill>
                  <a:srgbClr val="252525"/>
                </a:solidFill>
                <a:latin typeface="Abadi" panose="020B0604020104020204" pitchFamily="34" charset="0"/>
              </a:rPr>
              <a:t> </a:t>
            </a:r>
            <a:r>
              <a:rPr lang="en-US" sz="1400" dirty="0">
                <a:solidFill>
                  <a:srgbClr val="252525"/>
                </a:solidFill>
                <a:effectLst/>
                <a:latin typeface="Abadi" panose="020B0604020104020204" pitchFamily="34" charset="0"/>
              </a:rPr>
              <a:t>sites, and display relative proportions of multiple classes of data.</a:t>
            </a:r>
            <a:endParaRPr lang="tr-TR" sz="1400" dirty="0">
              <a:solidFill>
                <a:srgbClr val="252525"/>
              </a:solidFill>
              <a:effectLst/>
              <a:latin typeface="Abadi" panose="020B0604020104020204" pitchFamily="34" charset="0"/>
            </a:endParaRPr>
          </a:p>
          <a:p>
            <a:pPr algn="just">
              <a:lnSpc>
                <a:spcPct val="150000"/>
              </a:lnSpc>
            </a:pPr>
            <a:endParaRPr lang="en-US" sz="1400" dirty="0">
              <a:solidFill>
                <a:srgbClr val="252525"/>
              </a:solidFill>
              <a:effectLst/>
              <a:latin typeface="Abadi" panose="020B0604020104020204" pitchFamily="34" charset="0"/>
            </a:endParaRPr>
          </a:p>
          <a:p>
            <a:pPr algn="just">
              <a:lnSpc>
                <a:spcPct val="150000"/>
              </a:lnSpc>
            </a:pPr>
            <a:r>
              <a:rPr lang="en-US" sz="1400" dirty="0">
                <a:solidFill>
                  <a:srgbClr val="252525"/>
                </a:solidFill>
                <a:effectLst/>
                <a:latin typeface="Abadi" panose="020B0604020104020204" pitchFamily="34" charset="0"/>
              </a:rPr>
              <a:t>A scatter graph demonstrates the correlation between two independent factors, and it is the greatest way to demonstrate a nonlinear </a:t>
            </a:r>
            <a:r>
              <a:rPr lang="en-US" sz="1400" dirty="0" err="1">
                <a:solidFill>
                  <a:srgbClr val="252525"/>
                </a:solidFill>
                <a:effectLst/>
                <a:latin typeface="Abadi" panose="020B0604020104020204" pitchFamily="34" charset="0"/>
              </a:rPr>
              <a:t>pattern.Result</a:t>
            </a:r>
            <a:r>
              <a:rPr lang="en-US" sz="1400" dirty="0">
                <a:solidFill>
                  <a:srgbClr val="252525"/>
                </a:solidFill>
                <a:effectLst/>
                <a:latin typeface="Abadi" panose="020B0604020104020204" pitchFamily="34" charset="0"/>
              </a:rPr>
              <a:t> vs Payload Mass (Kg) relationship exhibited using a Scatter Graph for different Booster Versions.</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Build</a:t>
            </a:r>
            <a:r>
              <a:rPr lang="tr-TR" sz="3900" dirty="0">
                <a:solidFill>
                  <a:schemeClr val="tx1"/>
                </a:solidFill>
                <a:latin typeface="Abadi" panose="020B0604020104020204" pitchFamily="34" charset="0"/>
              </a:rPr>
              <a:t> a Dashboard with </a:t>
            </a:r>
            <a:r>
              <a:rPr lang="tr-TR" sz="3900" dirty="0" err="1">
                <a:solidFill>
                  <a:schemeClr val="tx1"/>
                </a:solidFill>
                <a:latin typeface="Abadi" panose="020B0604020104020204" pitchFamily="34" charset="0"/>
              </a:rPr>
              <a:t>Plotly</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Dash</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14</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A298B34-A563-3C24-1B04-B7716A17CC85}"/>
              </a:ext>
            </a:extLst>
          </p:cNvPr>
          <p:cNvSpPr txBox="1"/>
          <p:nvPr/>
        </p:nvSpPr>
        <p:spPr>
          <a:xfrm>
            <a:off x="8714772" y="861580"/>
            <a:ext cx="2743199" cy="369332"/>
          </a:xfrm>
          <a:prstGeom prst="rect">
            <a:avLst/>
          </a:prstGeom>
          <a:noFill/>
        </p:spPr>
        <p:txBody>
          <a:bodyPr wrap="square">
            <a:spAutoFit/>
          </a:bodyPr>
          <a:lstStyle/>
          <a:p>
            <a:r>
              <a:rPr lang="en-US" dirty="0">
                <a:solidFill>
                  <a:srgbClr val="0B49CB"/>
                </a:solidFill>
                <a:hlinkClick r:id="rId2"/>
              </a:rPr>
              <a:t>GitHub URL to Python File</a:t>
            </a:r>
            <a:endParaRPr lang="tr-TR" dirty="0">
              <a:solidFill>
                <a:srgbClr val="0B49CB"/>
              </a:solidFill>
            </a:endParaRPr>
          </a:p>
        </p:txBody>
      </p:sp>
      <p:pic>
        <p:nvPicPr>
          <p:cNvPr id="4" name="Picture 3" descr="Logo&#10;&#10;Description automatically generated">
            <a:extLst>
              <a:ext uri="{FF2B5EF4-FFF2-40B4-BE49-F238E27FC236}">
                <a16:creationId xmlns:a16="http://schemas.microsoft.com/office/drawing/2014/main" id="{55D4D15A-2365-5FE0-80DC-CB129CD49D0C}"/>
              </a:ext>
            </a:extLst>
          </p:cNvPr>
          <p:cNvPicPr>
            <a:picLocks noChangeAspect="1"/>
          </p:cNvPicPr>
          <p:nvPr/>
        </p:nvPicPr>
        <p:blipFill>
          <a:blip r:embed="rId3"/>
          <a:stretch>
            <a:fillRect/>
          </a:stretch>
        </p:blipFill>
        <p:spPr>
          <a:xfrm>
            <a:off x="958697" y="1046246"/>
            <a:ext cx="2682086" cy="2011565"/>
          </a:xfrm>
          <a:prstGeom prst="rect">
            <a:avLst/>
          </a:prstGeom>
        </p:spPr>
      </p:pic>
    </p:spTree>
    <p:extLst>
      <p:ext uri="{BB962C8B-B14F-4D97-AF65-F5344CB8AC3E}">
        <p14:creationId xmlns:p14="http://schemas.microsoft.com/office/powerpoint/2010/main" val="309263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Predictive</a:t>
            </a:r>
            <a:r>
              <a:rPr lang="tr-TR" sz="3900" dirty="0">
                <a:solidFill>
                  <a:schemeClr val="tx1"/>
                </a:solidFill>
                <a:latin typeface="Abadi" panose="020B0604020104020204" pitchFamily="34" charset="0"/>
              </a:rPr>
              <a:t> Analysis (Classification)</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77112F03-2AE7-17C3-873F-788C85D15406}"/>
              </a:ext>
            </a:extLst>
          </p:cNvPr>
          <p:cNvSpPr txBox="1"/>
          <p:nvPr/>
        </p:nvSpPr>
        <p:spPr>
          <a:xfrm>
            <a:off x="8889916" y="861580"/>
            <a:ext cx="2552656" cy="369332"/>
          </a:xfrm>
          <a:prstGeom prst="rect">
            <a:avLst/>
          </a:prstGeom>
          <a:noFill/>
        </p:spPr>
        <p:txBody>
          <a:bodyPr wrap="square">
            <a:spAutoFit/>
          </a:bodyPr>
          <a:lstStyle/>
          <a:p>
            <a:r>
              <a:rPr lang="tr-TR" dirty="0" err="1">
                <a:solidFill>
                  <a:srgbClr val="0B49CB"/>
                </a:solidFill>
                <a:hlinkClick r:id="rId2">
                  <a:extLst>
                    <a:ext uri="{A12FA001-AC4F-418D-AE19-62706E023703}">
                      <ahyp:hlinkClr xmlns:ahyp="http://schemas.microsoft.com/office/drawing/2018/hyperlinkcolor" val="tx"/>
                    </a:ext>
                  </a:extLst>
                </a:hlinkClick>
              </a:rPr>
              <a:t>GitHub</a:t>
            </a:r>
            <a:r>
              <a:rPr lang="tr-TR" dirty="0">
                <a:solidFill>
                  <a:srgbClr val="0B49CB"/>
                </a:solidFill>
                <a:hlinkClick r:id="rId2">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6" name="Diagram 5">
            <a:extLst>
              <a:ext uri="{FF2B5EF4-FFF2-40B4-BE49-F238E27FC236}">
                <a16:creationId xmlns:a16="http://schemas.microsoft.com/office/drawing/2014/main" id="{3C6A9459-4ACC-69D1-2533-43BF446025B6}"/>
              </a:ext>
            </a:extLst>
          </p:cNvPr>
          <p:cNvGraphicFramePr/>
          <p:nvPr>
            <p:extLst>
              <p:ext uri="{D42A27DB-BD31-4B8C-83A1-F6EECF244321}">
                <p14:modId xmlns:p14="http://schemas.microsoft.com/office/powerpoint/2010/main" val="2210275248"/>
              </p:ext>
            </p:extLst>
          </p:nvPr>
        </p:nvGraphicFramePr>
        <p:xfrm>
          <a:off x="1070811" y="1822366"/>
          <a:ext cx="10166684" cy="4743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DE1A0404-123D-36F9-E74C-A00B1FE3B4F3}"/>
              </a:ext>
            </a:extLst>
          </p:cNvPr>
          <p:cNvSpPr txBox="1"/>
          <p:nvPr/>
        </p:nvSpPr>
        <p:spPr>
          <a:xfrm>
            <a:off x="783723" y="3781451"/>
            <a:ext cx="2257186" cy="338554"/>
          </a:xfrm>
          <a:prstGeom prst="rect">
            <a:avLst/>
          </a:prstGeom>
          <a:noFill/>
        </p:spPr>
        <p:txBody>
          <a:bodyPr wrap="square">
            <a:spAutoFit/>
          </a:bodyPr>
          <a:lstStyle/>
          <a:p>
            <a:pPr lvl="0" algn="ctr"/>
            <a:r>
              <a:rPr lang="tr-TR" sz="1600" dirty="0">
                <a:solidFill>
                  <a:schemeClr val="tx1"/>
                </a:solidFill>
                <a:latin typeface="Abadi" panose="020B0604020104020204" pitchFamily="34" charset="0"/>
              </a:rPr>
              <a:t>Building the Model</a:t>
            </a:r>
          </a:p>
        </p:txBody>
      </p:sp>
      <p:sp>
        <p:nvSpPr>
          <p:cNvPr id="9" name="TextBox 8">
            <a:extLst>
              <a:ext uri="{FF2B5EF4-FFF2-40B4-BE49-F238E27FC236}">
                <a16:creationId xmlns:a16="http://schemas.microsoft.com/office/drawing/2014/main" id="{6705F93C-A077-A7D3-DF60-300B0499B44A}"/>
              </a:ext>
            </a:extLst>
          </p:cNvPr>
          <p:cNvSpPr txBox="1"/>
          <p:nvPr/>
        </p:nvSpPr>
        <p:spPr>
          <a:xfrm>
            <a:off x="3477307" y="3115145"/>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Evaluating</a:t>
            </a:r>
            <a:r>
              <a:rPr lang="tr-TR" sz="1600" dirty="0">
                <a:solidFill>
                  <a:schemeClr val="tx1"/>
                </a:solidFill>
                <a:latin typeface="Abadi" panose="020B0604020104020204" pitchFamily="34" charset="0"/>
              </a:rPr>
              <a:t> the Model</a:t>
            </a:r>
          </a:p>
        </p:txBody>
      </p:sp>
      <p:sp>
        <p:nvSpPr>
          <p:cNvPr id="10" name="TextBox 9">
            <a:extLst>
              <a:ext uri="{FF2B5EF4-FFF2-40B4-BE49-F238E27FC236}">
                <a16:creationId xmlns:a16="http://schemas.microsoft.com/office/drawing/2014/main" id="{A3EA8972-3988-DC11-9852-870F2964025F}"/>
              </a:ext>
            </a:extLst>
          </p:cNvPr>
          <p:cNvSpPr txBox="1"/>
          <p:nvPr/>
        </p:nvSpPr>
        <p:spPr>
          <a:xfrm>
            <a:off x="6053930" y="2479856"/>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Improving</a:t>
            </a:r>
            <a:r>
              <a:rPr lang="tr-TR" sz="1600" dirty="0">
                <a:solidFill>
                  <a:schemeClr val="tx1"/>
                </a:solidFill>
                <a:latin typeface="Abadi" panose="020B0604020104020204" pitchFamily="34" charset="0"/>
              </a:rPr>
              <a:t> the Model</a:t>
            </a:r>
          </a:p>
        </p:txBody>
      </p:sp>
      <p:sp>
        <p:nvSpPr>
          <p:cNvPr id="11" name="TextBox 10">
            <a:extLst>
              <a:ext uri="{FF2B5EF4-FFF2-40B4-BE49-F238E27FC236}">
                <a16:creationId xmlns:a16="http://schemas.microsoft.com/office/drawing/2014/main" id="{394EBD81-D1BB-FAED-2AE0-BAF9E283391B}"/>
              </a:ext>
            </a:extLst>
          </p:cNvPr>
          <p:cNvSpPr txBox="1"/>
          <p:nvPr/>
        </p:nvSpPr>
        <p:spPr>
          <a:xfrm>
            <a:off x="8619922" y="1826430"/>
            <a:ext cx="2257186" cy="338554"/>
          </a:xfrm>
          <a:prstGeom prst="rect">
            <a:avLst/>
          </a:prstGeom>
          <a:noFill/>
        </p:spPr>
        <p:txBody>
          <a:bodyPr wrap="square">
            <a:spAutoFit/>
          </a:bodyPr>
          <a:lstStyle/>
          <a:p>
            <a:pPr lvl="0" algn="ctr"/>
            <a:r>
              <a:rPr lang="tr-TR" sz="1600" dirty="0" err="1">
                <a:solidFill>
                  <a:schemeClr val="tx1"/>
                </a:solidFill>
                <a:latin typeface="Abadi" panose="020B0604020104020204" pitchFamily="34" charset="0"/>
              </a:rPr>
              <a:t>Find</a:t>
            </a:r>
            <a:r>
              <a:rPr lang="tr-TR" sz="1600" dirty="0">
                <a:solidFill>
                  <a:schemeClr val="tx1"/>
                </a:solidFill>
                <a:latin typeface="Abadi" panose="020B0604020104020204" pitchFamily="34" charset="0"/>
              </a:rPr>
              <a:t> the Best Model</a:t>
            </a:r>
          </a:p>
        </p:txBody>
      </p:sp>
      <p:sp>
        <p:nvSpPr>
          <p:cNvPr id="14" name="TextBox 13">
            <a:extLst>
              <a:ext uri="{FF2B5EF4-FFF2-40B4-BE49-F238E27FC236}">
                <a16:creationId xmlns:a16="http://schemas.microsoft.com/office/drawing/2014/main" id="{10D966CB-CA89-CEC7-086D-676DF56C40CF}"/>
              </a:ext>
            </a:extLst>
          </p:cNvPr>
          <p:cNvSpPr txBox="1"/>
          <p:nvPr/>
        </p:nvSpPr>
        <p:spPr>
          <a:xfrm>
            <a:off x="954505" y="1489641"/>
            <a:ext cx="6913588" cy="646331"/>
          </a:xfrm>
          <a:prstGeom prst="rect">
            <a:avLst/>
          </a:prstGeom>
          <a:noFill/>
        </p:spPr>
        <p:txBody>
          <a:bodyPr wrap="square">
            <a:spAutoFit/>
          </a:bodyPr>
          <a:lstStyle/>
          <a:p>
            <a:r>
              <a:rPr lang="tr-TR" dirty="0" err="1"/>
              <a:t>Four</a:t>
            </a:r>
            <a:r>
              <a:rPr lang="tr-TR" dirty="0"/>
              <a:t> classification </a:t>
            </a:r>
            <a:r>
              <a:rPr lang="tr-TR" dirty="0" err="1"/>
              <a:t>methods</a:t>
            </a:r>
            <a:r>
              <a:rPr lang="tr-TR" dirty="0"/>
              <a:t> — </a:t>
            </a:r>
            <a:r>
              <a:rPr lang="tr-TR" dirty="0" err="1"/>
              <a:t>logistic</a:t>
            </a:r>
            <a:r>
              <a:rPr lang="tr-TR" dirty="0"/>
              <a:t> </a:t>
            </a:r>
            <a:r>
              <a:rPr lang="tr-TR" dirty="0" err="1"/>
              <a:t>regression</a:t>
            </a:r>
            <a:r>
              <a:rPr lang="tr-TR" dirty="0"/>
              <a:t>, </a:t>
            </a:r>
            <a:r>
              <a:rPr lang="tr-TR" dirty="0" err="1"/>
              <a:t>support</a:t>
            </a:r>
            <a:r>
              <a:rPr lang="tr-TR" dirty="0"/>
              <a:t> </a:t>
            </a:r>
            <a:r>
              <a:rPr lang="tr-TR" dirty="0" err="1"/>
              <a:t>vector</a:t>
            </a:r>
            <a:r>
              <a:rPr lang="tr-TR" dirty="0"/>
              <a:t> </a:t>
            </a:r>
            <a:r>
              <a:rPr lang="tr-TR" dirty="0" err="1"/>
              <a:t>machine</a:t>
            </a:r>
            <a:r>
              <a:rPr lang="tr-TR" dirty="0"/>
              <a:t>, </a:t>
            </a:r>
            <a:r>
              <a:rPr lang="tr-TR" dirty="0" err="1"/>
              <a:t>decision</a:t>
            </a:r>
            <a:r>
              <a:rPr lang="tr-TR" dirty="0"/>
              <a:t> </a:t>
            </a:r>
            <a:r>
              <a:rPr lang="tr-TR" dirty="0" err="1"/>
              <a:t>tree</a:t>
            </a:r>
            <a:r>
              <a:rPr lang="tr-TR" dirty="0"/>
              <a:t>, and k </a:t>
            </a:r>
            <a:r>
              <a:rPr lang="tr-TR" dirty="0" err="1"/>
              <a:t>nearest</a:t>
            </a:r>
            <a:r>
              <a:rPr lang="tr-TR" dirty="0"/>
              <a:t> </a:t>
            </a:r>
            <a:r>
              <a:rPr lang="tr-TR" dirty="0" err="1"/>
              <a:t>neighbors</a:t>
            </a:r>
            <a:r>
              <a:rPr lang="tr-TR" dirty="0"/>
              <a:t> — </a:t>
            </a:r>
            <a:r>
              <a:rPr lang="tr-TR" dirty="0" err="1"/>
              <a:t>were</a:t>
            </a:r>
            <a:r>
              <a:rPr lang="tr-TR" dirty="0"/>
              <a:t> </a:t>
            </a:r>
            <a:r>
              <a:rPr lang="tr-TR" dirty="0" err="1"/>
              <a:t>compared</a:t>
            </a:r>
            <a:r>
              <a:rPr lang="tr-TR" dirty="0"/>
              <a:t>.</a:t>
            </a:r>
          </a:p>
        </p:txBody>
      </p:sp>
    </p:spTree>
    <p:extLst>
      <p:ext uri="{BB962C8B-B14F-4D97-AF65-F5344CB8AC3E}">
        <p14:creationId xmlns:p14="http://schemas.microsoft.com/office/powerpoint/2010/main" val="200849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Results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0D966CB-CA89-CEC7-086D-676DF56C40CF}"/>
              </a:ext>
            </a:extLst>
          </p:cNvPr>
          <p:cNvSpPr txBox="1"/>
          <p:nvPr/>
        </p:nvSpPr>
        <p:spPr>
          <a:xfrm>
            <a:off x="954505" y="2850609"/>
            <a:ext cx="6913588" cy="1467068"/>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Exploratory data analysis results</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Interactive analytics demo in screenshots</a:t>
            </a: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Predictive analysis results</a:t>
            </a:r>
          </a:p>
        </p:txBody>
      </p:sp>
      <p:pic>
        <p:nvPicPr>
          <p:cNvPr id="7" name="Picture 6" descr="A picture containing text, indoor, candelabrum, several&#10;&#10;Description automatically generated">
            <a:extLst>
              <a:ext uri="{FF2B5EF4-FFF2-40B4-BE49-F238E27FC236}">
                <a16:creationId xmlns:a16="http://schemas.microsoft.com/office/drawing/2014/main" id="{5EB025D3-919D-6C9A-A7FA-5F5BA818FFF1}"/>
              </a:ext>
            </a:extLst>
          </p:cNvPr>
          <p:cNvPicPr>
            <a:picLocks noChangeAspect="1"/>
          </p:cNvPicPr>
          <p:nvPr/>
        </p:nvPicPr>
        <p:blipFill>
          <a:blip r:embed="rId2"/>
          <a:stretch>
            <a:fillRect/>
          </a:stretch>
        </p:blipFill>
        <p:spPr>
          <a:xfrm>
            <a:off x="6154153" y="1921500"/>
            <a:ext cx="5400000" cy="3015000"/>
          </a:xfrm>
          <a:prstGeom prst="rect">
            <a:avLst/>
          </a:prstGeom>
        </p:spPr>
      </p:pic>
    </p:spTree>
    <p:extLst>
      <p:ext uri="{BB962C8B-B14F-4D97-AF65-F5344CB8AC3E}">
        <p14:creationId xmlns:p14="http://schemas.microsoft.com/office/powerpoint/2010/main" val="302717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A picture containing diagram&#10;&#10;Description automatically generated">
            <a:extLst>
              <a:ext uri="{FF2B5EF4-FFF2-40B4-BE49-F238E27FC236}">
                <a16:creationId xmlns:a16="http://schemas.microsoft.com/office/drawing/2014/main" id="{BA011DFE-9557-B1A5-D1AA-E8D3335C3AA5}"/>
              </a:ext>
            </a:extLst>
          </p:cNvPr>
          <p:cNvPicPr>
            <a:picLocks noChangeAspect="1"/>
          </p:cNvPicPr>
          <p:nvPr/>
        </p:nvPicPr>
        <p:blipFill>
          <a:blip r:embed="rId2"/>
          <a:stretch>
            <a:fillRect/>
          </a:stretch>
        </p:blipFill>
        <p:spPr>
          <a:xfrm>
            <a:off x="4912573" y="1365584"/>
            <a:ext cx="6620586" cy="4126832"/>
          </a:xfrm>
          <a:prstGeom prst="rect">
            <a:avLst/>
          </a:prstGeom>
        </p:spPr>
      </p:pic>
      <p:sp>
        <p:nvSpPr>
          <p:cNvPr id="6" name="TextBox 5">
            <a:extLst>
              <a:ext uri="{FF2B5EF4-FFF2-40B4-BE49-F238E27FC236}">
                <a16:creationId xmlns:a16="http://schemas.microsoft.com/office/drawing/2014/main" id="{4D03A7F7-53FE-84CC-01AE-25D27A1580F0}"/>
              </a:ext>
            </a:extLst>
          </p:cNvPr>
          <p:cNvSpPr txBox="1"/>
          <p:nvPr/>
        </p:nvSpPr>
        <p:spPr>
          <a:xfrm>
            <a:off x="1220237" y="2511971"/>
            <a:ext cx="3852041"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2</a:t>
            </a:r>
            <a:endParaRPr lang="en-US" sz="32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Insights</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drawn</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from</a:t>
            </a:r>
            <a:r>
              <a:rPr lang="tr-TR" sz="4000" b="1" dirty="0">
                <a:solidFill>
                  <a:schemeClr val="bg1"/>
                </a:solidFill>
                <a:latin typeface="Abadi" panose="020B0604020104020204" pitchFamily="34" charset="0"/>
                <a:ea typeface="+mj-ea"/>
                <a:cs typeface="+mj-cs"/>
              </a:rPr>
              <a:t> EDA</a:t>
            </a:r>
            <a:endParaRPr lang="en-US" sz="4000" b="1" dirty="0">
              <a:solidFill>
                <a:schemeClr val="bg1"/>
              </a:solidFill>
              <a:latin typeface="Abadi" panose="020B0604020104020204" pitchFamily="34" charset="0"/>
              <a:ea typeface="+mj-ea"/>
              <a:cs typeface="+mj-cs"/>
            </a:endParaRPr>
          </a:p>
        </p:txBody>
      </p:sp>
      <p:cxnSp>
        <p:nvCxnSpPr>
          <p:cNvPr id="7" name="Straight Connector 6">
            <a:extLst>
              <a:ext uri="{FF2B5EF4-FFF2-40B4-BE49-F238E27FC236}">
                <a16:creationId xmlns:a16="http://schemas.microsoft.com/office/drawing/2014/main" id="{314AC02F-555F-B8D2-C0E5-ED1BDA8D7111}"/>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53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Flight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vs.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8" name="Picture 7" descr="Chart, scatter chart&#10;&#10;Description automatically generated">
            <a:extLst>
              <a:ext uri="{FF2B5EF4-FFF2-40B4-BE49-F238E27FC236}">
                <a16:creationId xmlns:a16="http://schemas.microsoft.com/office/drawing/2014/main" id="{3333355E-C22B-0675-C814-950933E3696F}"/>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58697" y="1797935"/>
            <a:ext cx="10260000" cy="2355039"/>
          </a:xfrm>
          <a:prstGeom prst="rect">
            <a:avLst/>
          </a:prstGeom>
        </p:spPr>
      </p:pic>
      <p:sp>
        <p:nvSpPr>
          <p:cNvPr id="10" name="TextBox 9">
            <a:extLst>
              <a:ext uri="{FF2B5EF4-FFF2-40B4-BE49-F238E27FC236}">
                <a16:creationId xmlns:a16="http://schemas.microsoft.com/office/drawing/2014/main" id="{77469681-C7FE-4A70-C9D6-FD1A4C504013}"/>
              </a:ext>
            </a:extLst>
          </p:cNvPr>
          <p:cNvSpPr txBox="1"/>
          <p:nvPr/>
        </p:nvSpPr>
        <p:spPr>
          <a:xfrm>
            <a:off x="1070811" y="4450499"/>
            <a:ext cx="10166684" cy="10284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most recent successes have all occurred at CCAF5 SLC 40, making it the optimal launch point over the time.</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The second successful launch location is VAFB SLC 4E, followed by KSC LC 39A.</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Moreover, it is feasible to see a rise in success rate over time.</a:t>
            </a:r>
            <a:endParaRPr lang="tr-TR" sz="1400" dirty="0">
              <a:latin typeface="Abadi" panose="020B0604020104020204" pitchFamily="34" charset="0"/>
            </a:endParaRPr>
          </a:p>
        </p:txBody>
      </p:sp>
      <p:sp>
        <p:nvSpPr>
          <p:cNvPr id="11" name="Title 1">
            <a:extLst>
              <a:ext uri="{FF2B5EF4-FFF2-40B4-BE49-F238E27FC236}">
                <a16:creationId xmlns:a16="http://schemas.microsoft.com/office/drawing/2014/main" id="{834E4636-262C-C5EB-7ED6-82E3B95A486A}"/>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01469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7AEA6F03-9389-1681-8EC1-66CC92F26D9E}"/>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948064" y="1809967"/>
            <a:ext cx="10440000" cy="2424204"/>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vs.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19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1" y="4450499"/>
            <a:ext cx="10166684" cy="13510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success rate for payloads exceeding 9,000kg is outstanding; payloads over 12,000kg are possible only at the CCAFS SLC 40 and KSC LC 39A launch sites.</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This scatter plot demonstrates that after the payload mass exceeds 7,000 kg, the success rate probability will climb dramatically. Yet, there is no conclusive evidence that the launch site's success percentage is dependent on the payload's mass.</a:t>
            </a:r>
            <a:endParaRPr lang="tr-TR" sz="1400" dirty="0">
              <a:latin typeface="Abadi" panose="020B0604020104020204" pitchFamily="34" charset="0"/>
            </a:endParaRPr>
          </a:p>
        </p:txBody>
      </p:sp>
      <p:sp>
        <p:nvSpPr>
          <p:cNvPr id="6" name="Title 1">
            <a:extLst>
              <a:ext uri="{FF2B5EF4-FFF2-40B4-BE49-F238E27FC236}">
                <a16:creationId xmlns:a16="http://schemas.microsoft.com/office/drawing/2014/main" id="{F2287333-F56A-DEE1-653A-4EABB3E40B7F}"/>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64612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A4EC0A-CC04-BF52-7A02-957B6F8E7B95}"/>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Executive Summary</a:t>
            </a:r>
          </a:p>
          <a:p>
            <a:pPr>
              <a:lnSpc>
                <a:spcPct val="100000"/>
              </a:lnSpc>
              <a:spcBef>
                <a:spcPts val="1400"/>
              </a:spcBef>
            </a:pPr>
            <a:r>
              <a:rPr lang="en-US" sz="2400" dirty="0">
                <a:solidFill>
                  <a:schemeClr val="accent3">
                    <a:lumMod val="25000"/>
                  </a:schemeClr>
                </a:solidFill>
                <a:latin typeface="Abadi" panose="020B0604020104020204" pitchFamily="34" charset="0"/>
              </a:rPr>
              <a:t>Introduction</a:t>
            </a:r>
          </a:p>
          <a:p>
            <a:pPr>
              <a:lnSpc>
                <a:spcPct val="100000"/>
              </a:lnSpc>
              <a:spcBef>
                <a:spcPts val="1400"/>
              </a:spcBef>
            </a:pPr>
            <a:r>
              <a:rPr lang="en-US" sz="2400" dirty="0">
                <a:solidFill>
                  <a:schemeClr val="accent3">
                    <a:lumMod val="25000"/>
                  </a:schemeClr>
                </a:solidFill>
                <a:latin typeface="Abadi" panose="020B0604020104020204" pitchFamily="34" charset="0"/>
              </a:rPr>
              <a:t>Methodology</a:t>
            </a:r>
          </a:p>
          <a:p>
            <a:pPr>
              <a:lnSpc>
                <a:spcPct val="100000"/>
              </a:lnSpc>
              <a:spcBef>
                <a:spcPts val="1400"/>
              </a:spcBef>
            </a:pPr>
            <a:r>
              <a:rPr lang="en-US" sz="2400" dirty="0">
                <a:solidFill>
                  <a:schemeClr val="accent3">
                    <a:lumMod val="25000"/>
                  </a:schemeClr>
                </a:solidFill>
                <a:latin typeface="Abadi" panose="020B0604020104020204" pitchFamily="34" charset="0"/>
              </a:rPr>
              <a:t>Results</a:t>
            </a:r>
          </a:p>
          <a:p>
            <a:pPr>
              <a:lnSpc>
                <a:spcPct val="100000"/>
              </a:lnSpc>
              <a:spcBef>
                <a:spcPts val="1400"/>
              </a:spcBef>
            </a:pPr>
            <a:r>
              <a:rPr lang="en-US" sz="2400" dirty="0">
                <a:solidFill>
                  <a:schemeClr val="accent3">
                    <a:lumMod val="25000"/>
                  </a:schemeClr>
                </a:solidFill>
                <a:latin typeface="Abadi" panose="020B0604020104020204" pitchFamily="34" charset="0"/>
              </a:rPr>
              <a:t>Conclusion</a:t>
            </a:r>
          </a:p>
          <a:p>
            <a:pPr>
              <a:lnSpc>
                <a:spcPct val="100000"/>
              </a:lnSpc>
              <a:spcBef>
                <a:spcPts val="1400"/>
              </a:spcBef>
            </a:pPr>
            <a:r>
              <a:rPr lang="en-US" sz="2400" dirty="0">
                <a:solidFill>
                  <a:schemeClr val="accent3">
                    <a:lumMod val="25000"/>
                  </a:schemeClr>
                </a:solidFill>
                <a:latin typeface="Abadi" panose="020B0604020104020204" pitchFamily="34" charset="0"/>
              </a:rPr>
              <a:t>Appendix</a:t>
            </a:r>
          </a:p>
        </p:txBody>
      </p:sp>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panose="020B0604020104020204" pitchFamily="34" charset="0"/>
              </a:rPr>
              <a:t>Outline</a:t>
            </a:r>
          </a:p>
        </p:txBody>
      </p:sp>
      <p:cxnSp>
        <p:nvCxnSpPr>
          <p:cNvPr id="8" name="Straight Connector 7">
            <a:extLst>
              <a:ext uri="{FF2B5EF4-FFF2-40B4-BE49-F238E27FC236}">
                <a16:creationId xmlns:a16="http://schemas.microsoft.com/office/drawing/2014/main" id="{2DE01D25-34DB-7B76-39F1-588432741F30}"/>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a:t>
            </a:fld>
            <a:endParaRPr lang="en-US" b="1" dirty="0">
              <a:solidFill>
                <a:schemeClr val="tx1"/>
              </a:solidFill>
            </a:endParaRPr>
          </a:p>
        </p:txBody>
      </p:sp>
    </p:spTree>
    <p:extLst>
      <p:ext uri="{BB962C8B-B14F-4D97-AF65-F5344CB8AC3E}">
        <p14:creationId xmlns:p14="http://schemas.microsoft.com/office/powerpoint/2010/main" val="1327898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Success</a:t>
            </a:r>
            <a:r>
              <a:rPr lang="tr-TR" sz="3900" dirty="0">
                <a:solidFill>
                  <a:schemeClr val="tx1"/>
                </a:solidFill>
                <a:latin typeface="Abadi" panose="020B0604020104020204" pitchFamily="34" charset="0"/>
              </a:rPr>
              <a:t> Rate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SSO, HEO, GEO, and ES-L1 orbits all resulted in a success rate of one hundred percent, whereas SO orbit resulted in a failure rate of one hundred percent. </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The bar chart depicted the potential for orbits to influence landing results. However, a deeper examination finds that certain orbits, such as GEO, SO, HEO, and ES-L1, have only one occurrence, indicating that this data need additional datasets to identify patterns or trends before we can draw conclusions.</a:t>
            </a:r>
            <a:endParaRPr lang="tr-TR" sz="1400" dirty="0">
              <a:latin typeface="Abadi" panose="020B0604020104020204" pitchFamily="34" charset="0"/>
            </a:endParaRPr>
          </a:p>
        </p:txBody>
      </p:sp>
      <p:pic>
        <p:nvPicPr>
          <p:cNvPr id="8" name="Picture 7" descr="Chart, bar chart&#10;&#10;Description automatically generated">
            <a:extLst>
              <a:ext uri="{FF2B5EF4-FFF2-40B4-BE49-F238E27FC236}">
                <a16:creationId xmlns:a16="http://schemas.microsoft.com/office/drawing/2014/main" id="{540AB140-7C40-8D39-2750-17BCE81E8EBA}"/>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1880" y="1612706"/>
            <a:ext cx="6931514" cy="4320259"/>
          </a:xfrm>
          <a:prstGeom prst="rect">
            <a:avLst/>
          </a:prstGeom>
        </p:spPr>
      </p:pic>
      <p:sp>
        <p:nvSpPr>
          <p:cNvPr id="9" name="Title 1">
            <a:extLst>
              <a:ext uri="{FF2B5EF4-FFF2-40B4-BE49-F238E27FC236}">
                <a16:creationId xmlns:a16="http://schemas.microsoft.com/office/drawing/2014/main" id="{DD219E40-1B19-1C9B-49C7-0BE1DCBA8F04}"/>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158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atter chart&#10;&#10;Description automatically generated with low confidence">
            <a:extLst>
              <a:ext uri="{FF2B5EF4-FFF2-40B4-BE49-F238E27FC236}">
                <a16:creationId xmlns:a16="http://schemas.microsoft.com/office/drawing/2014/main" id="{73CEBBCF-4DEF-DCCC-CF01-39827088DC31}"/>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7589" y="1600676"/>
            <a:ext cx="6930000" cy="433228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Flight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The scatter plot reveals that, with the exception of the GTO orbit, the more the flight number on each orbit, the higher the success rate (particularly on the LEO orbit). </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Orbits with a single occurrence should likewise be excluded from the preceding statement, as it requires further information.</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Apparently, success rates for all orbits have increased over time; the VLEO orbit represents a new economic possibility because its frequency has just increased.</a:t>
            </a:r>
            <a:endParaRPr lang="tr-TR" sz="1400" dirty="0">
              <a:latin typeface="Abadi" panose="020B0604020104020204" pitchFamily="34" charset="0"/>
            </a:endParaRPr>
          </a:p>
        </p:txBody>
      </p:sp>
      <p:sp>
        <p:nvSpPr>
          <p:cNvPr id="6" name="Title 1">
            <a:extLst>
              <a:ext uri="{FF2B5EF4-FFF2-40B4-BE49-F238E27FC236}">
                <a16:creationId xmlns:a16="http://schemas.microsoft.com/office/drawing/2014/main" id="{09CAE2A0-DEB9-0DD8-0080-FABFD6DD17CA}"/>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73648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2BC5C457-96EA-8787-FAA5-1CC0C2F8F9C3}"/>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4401880" y="1646980"/>
            <a:ext cx="6930000" cy="433228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vs. Orbit Type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7469681-C7FE-4A70-C9D6-FD1A4C504013}"/>
              </a:ext>
            </a:extLst>
          </p:cNvPr>
          <p:cNvSpPr txBox="1"/>
          <p:nvPr/>
        </p:nvSpPr>
        <p:spPr>
          <a:xfrm>
            <a:off x="1070812" y="1519054"/>
            <a:ext cx="3331068" cy="45826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LEO, ISS, and P0 orbits all benefit from bigger payloads. The impact is negative for MEO and VLEO orbits. There appears to be no correlation between the GTO orbit's depicted properties. Moreover, additional information is necessary for SO, GEO, and HEO orbits to discover trends or patterns.</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It is essential to remember that heavier payloads may have a negative impact on GTO orbits but a positive impact on  ISS and LEO orbits.</a:t>
            </a:r>
            <a:endParaRPr lang="tr-TR" sz="1400" dirty="0">
              <a:latin typeface="Abadi" panose="020B0604020104020204" pitchFamily="34" charset="0"/>
            </a:endParaRPr>
          </a:p>
        </p:txBody>
      </p:sp>
      <p:sp>
        <p:nvSpPr>
          <p:cNvPr id="7" name="Title 1">
            <a:extLst>
              <a:ext uri="{FF2B5EF4-FFF2-40B4-BE49-F238E27FC236}">
                <a16:creationId xmlns:a16="http://schemas.microsoft.com/office/drawing/2014/main" id="{2C3C117B-0A37-8B1F-B697-81D6DCB1F034}"/>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34963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6092EC00-9DDF-9DE6-53DF-0EAC4B94A0EB}"/>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017763" y="2898087"/>
            <a:ext cx="10260000" cy="344104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Success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Yearly</a:t>
            </a:r>
            <a:r>
              <a:rPr lang="tr-TR" sz="3900" dirty="0">
                <a:solidFill>
                  <a:schemeClr val="tx1"/>
                </a:solidFill>
                <a:latin typeface="Abadi" panose="020B0604020104020204" pitchFamily="34" charset="0"/>
              </a:rPr>
              <a:t> Trend</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399180"/>
            <a:ext cx="10166684" cy="13510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From 2013 through 2020, the line chart clearly illustrates a growing tendency. If this pattern continues over the following year and beyond, the success rate will eventually rise to 100%.</a:t>
            </a:r>
            <a:endParaRPr lang="tr-TR" sz="1400" dirty="0">
              <a:latin typeface="Abadi" panose="020B0604020104020204" pitchFamily="34" charset="0"/>
            </a:endParaRPr>
          </a:p>
          <a:p>
            <a:pPr marL="285750" indent="-285750">
              <a:lnSpc>
                <a:spcPct val="150000"/>
              </a:lnSpc>
              <a:buFont typeface="Arial" panose="020B0604020202020204" pitchFamily="34" charset="0"/>
              <a:buChar char="•"/>
            </a:pPr>
            <a:r>
              <a:rPr lang="en-US" sz="1400" dirty="0">
                <a:latin typeface="Abadi" panose="020B0604020104020204" pitchFamily="34" charset="0"/>
              </a:rPr>
              <a:t>The success rate began to rise in 2013 and continued to rise until 2020. It appears that the first three years were a time of technological adjustment and development.</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a:t>
            </a:r>
            <a:r>
              <a:rPr lang="tr-TR" sz="2000" dirty="0" err="1">
                <a:solidFill>
                  <a:schemeClr val="tx1"/>
                </a:solidFill>
                <a:latin typeface="Abadi" panose="020B0604020104020204" pitchFamily="34" charset="0"/>
              </a:rPr>
              <a:t>Visualization</a:t>
            </a:r>
            <a:endParaRPr lang="en-U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436234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All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 </a:t>
            </a:r>
            <a:r>
              <a:rPr lang="tr-TR" sz="3900" dirty="0" err="1">
                <a:solidFill>
                  <a:schemeClr val="tx1"/>
                </a:solidFill>
                <a:latin typeface="Abadi" panose="020B0604020104020204" pitchFamily="34" charset="0"/>
              </a:rPr>
              <a:t>Names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24</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ran a SQL query on the SPACEXTBL dataset with the keyword DISTINCT to retrieve the unique names of the launch sites.</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02611658-7387-7E6A-CD1B-72324C99D6D0}"/>
              </a:ext>
            </a:extLst>
          </p:cNvPr>
          <p:cNvPicPr>
            <a:picLocks noChangeAspect="1"/>
          </p:cNvPicPr>
          <p:nvPr/>
        </p:nvPicPr>
        <p:blipFill>
          <a:blip r:embed="rId2"/>
          <a:stretch>
            <a:fillRect/>
          </a:stretch>
        </p:blipFill>
        <p:spPr>
          <a:xfrm>
            <a:off x="958697" y="2567873"/>
            <a:ext cx="10260000" cy="2096993"/>
          </a:xfrm>
          <a:prstGeom prst="rect">
            <a:avLst/>
          </a:prstGeom>
        </p:spPr>
      </p:pic>
      <p:sp>
        <p:nvSpPr>
          <p:cNvPr id="10" name="TextBox 9">
            <a:extLst>
              <a:ext uri="{FF2B5EF4-FFF2-40B4-BE49-F238E27FC236}">
                <a16:creationId xmlns:a16="http://schemas.microsoft.com/office/drawing/2014/main" id="{86FAD04B-E6E6-4FAF-D43F-D606236EE8B7}"/>
              </a:ext>
            </a:extLst>
          </p:cNvPr>
          <p:cNvSpPr txBox="1"/>
          <p:nvPr/>
        </p:nvSpPr>
        <p:spPr>
          <a:xfrm>
            <a:off x="1070811" y="5122461"/>
            <a:ext cx="10166684" cy="523220"/>
          </a:xfrm>
          <a:prstGeom prst="rect">
            <a:avLst/>
          </a:prstGeom>
          <a:noFill/>
        </p:spPr>
        <p:txBody>
          <a:bodyPr wrap="square">
            <a:spAutoFit/>
          </a:bodyPr>
          <a:lstStyle/>
          <a:p>
            <a:pPr marL="285750" indent="-285750">
              <a:buFont typeface="Arial" panose="020B0604020202020204" pitchFamily="34" charset="0"/>
              <a:buChar char="•"/>
            </a:pPr>
            <a:r>
              <a:rPr lang="tr-TR" sz="1400" dirty="0">
                <a:latin typeface="Abadi" panose="020B0604020104020204" pitchFamily="34" charset="0"/>
              </a:rPr>
              <a:t>Based on the </a:t>
            </a:r>
            <a:r>
              <a:rPr lang="tr-TR" sz="1400" dirty="0" err="1">
                <a:latin typeface="Abadi" panose="020B0604020104020204" pitchFamily="34" charset="0"/>
              </a:rPr>
              <a:t>query</a:t>
            </a:r>
            <a:r>
              <a:rPr lang="tr-TR" sz="1400" dirty="0">
                <a:latin typeface="Abadi" panose="020B0604020104020204" pitchFamily="34" charset="0"/>
              </a:rPr>
              <a:t> results, </a:t>
            </a:r>
            <a:r>
              <a:rPr lang="tr-TR" sz="1400" dirty="0" err="1">
                <a:latin typeface="Abadi" panose="020B0604020104020204" pitchFamily="34" charset="0"/>
              </a:rPr>
              <a:t>there</a:t>
            </a:r>
            <a:r>
              <a:rPr lang="tr-TR" sz="1400" dirty="0">
                <a:latin typeface="Abadi" panose="020B0604020104020204" pitchFamily="34" charset="0"/>
              </a:rPr>
              <a:t> are </a:t>
            </a:r>
            <a:r>
              <a:rPr lang="tr-TR" sz="1400" dirty="0" err="1">
                <a:latin typeface="Abadi" panose="020B0604020104020204" pitchFamily="34" charset="0"/>
              </a:rPr>
              <a:t>four</a:t>
            </a:r>
            <a:r>
              <a:rPr lang="tr-TR" sz="1400" dirty="0">
                <a:latin typeface="Abadi" panose="020B0604020104020204" pitchFamily="34" charset="0"/>
              </a:rPr>
              <a:t> </a:t>
            </a:r>
            <a:r>
              <a:rPr lang="tr-TR" sz="1400" dirty="0" err="1">
                <a:latin typeface="Abadi" panose="020B0604020104020204" pitchFamily="34" charset="0"/>
              </a:rPr>
              <a:t>launch</a:t>
            </a:r>
            <a:r>
              <a:rPr lang="tr-TR" sz="1400" dirty="0">
                <a:latin typeface="Abadi" panose="020B0604020104020204" pitchFamily="34" charset="0"/>
              </a:rPr>
              <a:t> </a:t>
            </a:r>
            <a:r>
              <a:rPr lang="tr-TR" sz="1400" dirty="0" err="1">
                <a:latin typeface="Abadi" panose="020B0604020104020204" pitchFamily="34" charset="0"/>
              </a:rPr>
              <a:t>locations</a:t>
            </a:r>
            <a:r>
              <a:rPr lang="tr-TR" sz="1400" dirty="0">
                <a:latin typeface="Abadi" panose="020B0604020104020204" pitchFamily="34" charset="0"/>
              </a:rPr>
              <a:t>. They are </a:t>
            </a:r>
            <a:r>
              <a:rPr lang="tr-TR" sz="1400" dirty="0" err="1">
                <a:latin typeface="Abadi" panose="020B0604020104020204" pitchFamily="34" charset="0"/>
              </a:rPr>
              <a:t>derived</a:t>
            </a:r>
            <a:r>
              <a:rPr lang="tr-TR" sz="1400" dirty="0">
                <a:latin typeface="Abadi" panose="020B0604020104020204" pitchFamily="34" charset="0"/>
              </a:rPr>
              <a:t> by </a:t>
            </a:r>
            <a:r>
              <a:rPr lang="tr-TR" sz="1400" dirty="0" err="1">
                <a:latin typeface="Abadi" panose="020B0604020104020204" pitchFamily="34" charset="0"/>
              </a:rPr>
              <a:t>filtering</a:t>
            </a:r>
            <a:r>
              <a:rPr lang="tr-TR" sz="1400" dirty="0">
                <a:latin typeface="Abadi" panose="020B0604020104020204" pitchFamily="34" charset="0"/>
              </a:rPr>
              <a:t> the </a:t>
            </a:r>
            <a:r>
              <a:rPr lang="tr-TR" sz="1400" dirty="0" err="1">
                <a:latin typeface="Abadi" panose="020B0604020104020204" pitchFamily="34" charset="0"/>
              </a:rPr>
              <a:t>dataset</a:t>
            </a:r>
            <a:r>
              <a:rPr lang="tr-TR" sz="1400" dirty="0">
                <a:latin typeface="Abadi" panose="020B0604020104020204" pitchFamily="34" charset="0"/>
              </a:rPr>
              <a:t> for </a:t>
            </a:r>
            <a:r>
              <a:rPr lang="tr-TR" sz="1400" dirty="0" err="1">
                <a:latin typeface="Abadi" panose="020B0604020104020204" pitchFamily="34" charset="0"/>
              </a:rPr>
              <a:t>unique</a:t>
            </a:r>
            <a:r>
              <a:rPr lang="tr-TR" sz="1400" dirty="0">
                <a:latin typeface="Abadi" panose="020B0604020104020204" pitchFamily="34" charset="0"/>
              </a:rPr>
              <a:t> </a:t>
            </a:r>
            <a:r>
              <a:rPr lang="tr-TR" sz="1400" dirty="0" err="1">
                <a:latin typeface="Abadi" panose="020B0604020104020204" pitchFamily="34" charset="0"/>
              </a:rPr>
              <a:t>instances</a:t>
            </a:r>
            <a:r>
              <a:rPr lang="tr-TR" sz="1400" dirty="0">
                <a:latin typeface="Abadi" panose="020B0604020104020204" pitchFamily="34" charset="0"/>
              </a:rPr>
              <a:t> of "</a:t>
            </a:r>
            <a:r>
              <a:rPr lang="tr-TR" sz="1400" dirty="0" err="1">
                <a:latin typeface="Abadi" panose="020B0604020104020204" pitchFamily="34" charset="0"/>
              </a:rPr>
              <a:t>launch</a:t>
            </a:r>
            <a:r>
              <a:rPr lang="tr-TR" sz="1400" dirty="0">
                <a:latin typeface="Abadi" panose="020B0604020104020204" pitchFamily="34" charset="0"/>
              </a:rPr>
              <a:t>_ </a:t>
            </a:r>
            <a:r>
              <a:rPr lang="tr-TR" sz="1400" dirty="0" err="1">
                <a:latin typeface="Abadi" panose="020B0604020104020204" pitchFamily="34" charset="0"/>
              </a:rPr>
              <a:t>values</a:t>
            </a:r>
            <a:r>
              <a:rPr lang="tr-TR" sz="1400" dirty="0">
                <a:latin typeface="Abadi" panose="020B0604020104020204" pitchFamily="34" charset="0"/>
              </a:rPr>
              <a:t>."</a:t>
            </a:r>
          </a:p>
        </p:txBody>
      </p:sp>
    </p:spTree>
    <p:extLst>
      <p:ext uri="{BB962C8B-B14F-4D97-AF65-F5344CB8AC3E}">
        <p14:creationId xmlns:p14="http://schemas.microsoft.com/office/powerpoint/2010/main" val="146973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C5F39FF-1FD9-AEAC-70E2-E81B0E841779}"/>
              </a:ext>
            </a:extLst>
          </p:cNvPr>
          <p:cNvPicPr>
            <a:picLocks noChangeAspect="1"/>
          </p:cNvPicPr>
          <p:nvPr/>
        </p:nvPicPr>
        <p:blipFill>
          <a:blip r:embed="rId2"/>
          <a:stretch>
            <a:fillRect/>
          </a:stretch>
        </p:blipFill>
        <p:spPr>
          <a:xfrm>
            <a:off x="958697" y="2546907"/>
            <a:ext cx="10260000" cy="2300629"/>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Site </a:t>
            </a:r>
            <a:r>
              <a:rPr lang="tr-TR" sz="3900" dirty="0" err="1">
                <a:solidFill>
                  <a:schemeClr val="tx1"/>
                </a:solidFill>
                <a:latin typeface="Abadi" panose="020B0604020104020204" pitchFamily="34" charset="0"/>
              </a:rPr>
              <a:t>Names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Begin</a:t>
            </a:r>
            <a:r>
              <a:rPr lang="tr-TR" sz="3900" dirty="0">
                <a:solidFill>
                  <a:schemeClr val="tx1"/>
                </a:solidFill>
                <a:latin typeface="Abadi" panose="020B0604020104020204" pitchFamily="34" charset="0"/>
              </a:rPr>
              <a:t> with ‘CCA’</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following query was performed to retrieve the results for the top 5 launch sites that start with the characters 'CCA’.</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512246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LIMIT 5 clause specifies that just the first five records from SPACEXTBL will be returned, and the LIKE keyword serves as a wild card by matching any string, so the string "CCA%" implies that the "</a:t>
            </a:r>
            <a:r>
              <a:rPr lang="tr-TR" sz="1400" dirty="0">
                <a:latin typeface="Abadi" panose="020B0604020104020204" pitchFamily="34" charset="0"/>
              </a:rPr>
              <a:t>LAUNCH_SITE</a:t>
            </a:r>
            <a:r>
              <a:rPr lang="en-US" sz="1400" dirty="0">
                <a:latin typeface="Abadi" panose="020B0604020104020204" pitchFamily="34" charset="0"/>
              </a:rPr>
              <a:t>"</a:t>
            </a:r>
            <a:r>
              <a:rPr lang="tr-TR" sz="1400" dirty="0">
                <a:latin typeface="Abadi" panose="020B0604020104020204" pitchFamily="34" charset="0"/>
              </a:rPr>
              <a:t> </a:t>
            </a:r>
            <a:r>
              <a:rPr lang="en-US" sz="1400" dirty="0">
                <a:latin typeface="Abadi" panose="020B0604020104020204" pitchFamily="34" charset="0"/>
              </a:rPr>
              <a:t>name must begin with CCA.</a:t>
            </a:r>
            <a:endParaRPr lang="tr-TR" sz="1400" dirty="0">
              <a:latin typeface="Abadi" panose="020B0604020104020204" pitchFamily="34" charset="0"/>
            </a:endParaRPr>
          </a:p>
        </p:txBody>
      </p:sp>
    </p:spTree>
    <p:extLst>
      <p:ext uri="{BB962C8B-B14F-4D97-AF65-F5344CB8AC3E}">
        <p14:creationId xmlns:p14="http://schemas.microsoft.com/office/powerpoint/2010/main" val="566421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AF55252-11E3-AC7F-086A-5B5D770BAE97}"/>
              </a:ext>
            </a:extLst>
          </p:cNvPr>
          <p:cNvPicPr>
            <a:picLocks noChangeAspect="1"/>
          </p:cNvPicPr>
          <p:nvPr/>
        </p:nvPicPr>
        <p:blipFill>
          <a:blip r:embed="rId2"/>
          <a:stretch>
            <a:fillRect/>
          </a:stretch>
        </p:blipFill>
        <p:spPr>
          <a:xfrm>
            <a:off x="1086497" y="2426431"/>
            <a:ext cx="10260000" cy="124436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Total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Mass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With the query</a:t>
            </a:r>
            <a:r>
              <a:rPr lang="tr-TR" sz="1400" dirty="0">
                <a:latin typeface="Abadi" panose="020B0604020104020204" pitchFamily="34" charset="0"/>
              </a:rPr>
              <a:t> </a:t>
            </a:r>
            <a:r>
              <a:rPr lang="tr-TR" sz="1400" dirty="0" err="1">
                <a:latin typeface="Abadi" panose="020B0604020104020204" pitchFamily="34" charset="0"/>
              </a:rPr>
              <a:t>below</a:t>
            </a:r>
            <a:r>
              <a:rPr lang="en-US" sz="1400" dirty="0">
                <a:latin typeface="Abadi" panose="020B0604020104020204" pitchFamily="34" charset="0"/>
              </a:rPr>
              <a:t>, we were able to estimate that NASA boosters have carried a total of 45596 kilos of payload.</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75083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SUM function is used to aggregate the values in the column labeled PAYLOAD MASS KG . With the WHERE clause, we can restrict our data collection and obtain exact results for the Customer column with a NASA (CRS) value.</a:t>
            </a:r>
            <a:endParaRPr lang="tr-TR" sz="1400" dirty="0">
              <a:latin typeface="Abadi" panose="020B0604020104020204" pitchFamily="34" charset="0"/>
            </a:endParaRPr>
          </a:p>
        </p:txBody>
      </p:sp>
    </p:spTree>
    <p:extLst>
      <p:ext uri="{BB962C8B-B14F-4D97-AF65-F5344CB8AC3E}">
        <p14:creationId xmlns:p14="http://schemas.microsoft.com/office/powerpoint/2010/main" val="320818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28FFFA-F7AD-C982-234D-8BBFE513A451}"/>
              </a:ext>
            </a:extLst>
          </p:cNvPr>
          <p:cNvPicPr>
            <a:picLocks noChangeAspect="1"/>
          </p:cNvPicPr>
          <p:nvPr/>
        </p:nvPicPr>
        <p:blipFill>
          <a:blip r:embed="rId2"/>
          <a:stretch>
            <a:fillRect/>
          </a:stretch>
        </p:blipFill>
        <p:spPr>
          <a:xfrm>
            <a:off x="1086497" y="2431967"/>
            <a:ext cx="10260000" cy="1282500"/>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Average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Mass by F9 v1.1</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27</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3815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sz="1400" dirty="0">
                <a:latin typeface="Abadi" panose="020B0604020104020204" pitchFamily="34" charset="0"/>
              </a:rPr>
              <a:t>With the </a:t>
            </a:r>
            <a:r>
              <a:rPr lang="tr-TR" sz="1400" dirty="0" err="1">
                <a:latin typeface="Abadi" panose="020B0604020104020204" pitchFamily="34" charset="0"/>
              </a:rPr>
              <a:t>query</a:t>
            </a:r>
            <a:r>
              <a:rPr lang="tr-TR" sz="1400" dirty="0">
                <a:latin typeface="Abadi" panose="020B0604020104020204" pitchFamily="34" charset="0"/>
              </a:rPr>
              <a:t> </a:t>
            </a:r>
            <a:r>
              <a:rPr lang="tr-TR" sz="1400" dirty="0" err="1">
                <a:latin typeface="Abadi" panose="020B0604020104020204" pitchFamily="34" charset="0"/>
              </a:rPr>
              <a:t>below</a:t>
            </a:r>
            <a:r>
              <a:rPr lang="tr-TR" sz="1400" dirty="0">
                <a:latin typeface="Abadi" panose="020B0604020104020204" pitchFamily="34" charset="0"/>
              </a:rPr>
              <a:t>, w</a:t>
            </a:r>
            <a:r>
              <a:rPr lang="en-US" sz="1400" dirty="0">
                <a:latin typeface="Abadi" panose="020B0604020104020204" pitchFamily="34" charset="0"/>
              </a:rPr>
              <a:t>e determined that version F9 v1.1 of the booster had an average payload mass of 2,928.4 kilograms.</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750831"/>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average value in the field PAYLOAD MASS KG is calculated by the function AVG. With the WHERE clause, we can restrict the data set to just include rows about Booster version F9 v1.1 for analysis.</a:t>
            </a:r>
            <a:endParaRPr lang="tr-TR" sz="1400" dirty="0">
              <a:latin typeface="Abadi" panose="020B0604020104020204" pitchFamily="34" charset="0"/>
            </a:endParaRPr>
          </a:p>
        </p:txBody>
      </p:sp>
    </p:spTree>
    <p:extLst>
      <p:ext uri="{BB962C8B-B14F-4D97-AF65-F5344CB8AC3E}">
        <p14:creationId xmlns:p14="http://schemas.microsoft.com/office/powerpoint/2010/main" val="900439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4B4118-0C47-D871-3519-D376717A7C7F}"/>
              </a:ext>
            </a:extLst>
          </p:cNvPr>
          <p:cNvPicPr>
            <a:picLocks noChangeAspect="1"/>
          </p:cNvPicPr>
          <p:nvPr/>
        </p:nvPicPr>
        <p:blipFill>
          <a:blip r:embed="rId2"/>
          <a:stretch>
            <a:fillRect/>
          </a:stretch>
        </p:blipFill>
        <p:spPr>
          <a:xfrm>
            <a:off x="1086497" y="2642384"/>
            <a:ext cx="10260000" cy="1300563"/>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First </a:t>
            </a:r>
            <a:r>
              <a:rPr lang="tr-TR" sz="3900" dirty="0" err="1">
                <a:solidFill>
                  <a:schemeClr val="tx1"/>
                </a:solidFill>
                <a:latin typeface="Abadi" panose="020B0604020104020204" pitchFamily="34" charset="0"/>
              </a:rPr>
              <a:t>Successfull</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Ground</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Date</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755923"/>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date of the ground pad landing's successful outcome was obtained using the query below. To verify this, we made use of the MIN() function. On May 1, 2017, we observed the first successful landing outcome on a ground pad.</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3995249"/>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The minimum date in the column Date was calculated using the MIN() method. To narrow down the data set, we use the WHERE clause to look for the value "Success (ground pad)" in Landing _Outcome Success.</a:t>
            </a:r>
            <a:endParaRPr lang="tr-TR" sz="1400" dirty="0">
              <a:latin typeface="Abadi" panose="020B0604020104020204" pitchFamily="34" charset="0"/>
            </a:endParaRPr>
          </a:p>
        </p:txBody>
      </p:sp>
    </p:spTree>
    <p:extLst>
      <p:ext uri="{BB962C8B-B14F-4D97-AF65-F5344CB8AC3E}">
        <p14:creationId xmlns:p14="http://schemas.microsoft.com/office/powerpoint/2010/main" val="284420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F0063-916B-1661-FFE3-ACA3EAB32F3A}"/>
              </a:ext>
            </a:extLst>
          </p:cNvPr>
          <p:cNvPicPr>
            <a:picLocks noChangeAspect="1"/>
          </p:cNvPicPr>
          <p:nvPr/>
        </p:nvPicPr>
        <p:blipFill>
          <a:blip r:embed="rId2"/>
          <a:stretch>
            <a:fillRect/>
          </a:stretch>
        </p:blipFill>
        <p:spPr>
          <a:xfrm>
            <a:off x="1070811" y="2671380"/>
            <a:ext cx="10260000" cy="206964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Successful</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Drone</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Ship</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p>
          <a:p>
            <a:r>
              <a:rPr lang="tr-TR" sz="3050" dirty="0">
                <a:solidFill>
                  <a:schemeClr val="tx1"/>
                </a:solidFill>
                <a:latin typeface="Abadi" panose="020B0604020104020204" pitchFamily="34" charset="0"/>
              </a:rPr>
              <a:t>with </a:t>
            </a:r>
            <a:r>
              <a:rPr lang="tr-TR" sz="3050" dirty="0" err="1">
                <a:solidFill>
                  <a:schemeClr val="tx1"/>
                </a:solidFill>
                <a:latin typeface="Abadi" panose="020B0604020104020204" pitchFamily="34" charset="0"/>
              </a:rPr>
              <a:t>Payload</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between</a:t>
            </a:r>
            <a:r>
              <a:rPr lang="tr-TR" sz="3050" dirty="0">
                <a:solidFill>
                  <a:schemeClr val="tx1"/>
                </a:solidFill>
                <a:latin typeface="Abadi" panose="020B0604020104020204" pitchFamily="34" charset="0"/>
              </a:rPr>
              <a:t> 4000 and 6000 </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29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1883519"/>
            <a:ext cx="10166684" cy="7046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With the use of the query below, we were able to pull out Boosters that have successfully landed on drone ship and had a payload mass of more than 4000 but less than 6000.</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86FAD04B-E6E6-4FAF-D43F-D606236EE8B7}"/>
              </a:ext>
            </a:extLst>
          </p:cNvPr>
          <p:cNvSpPr txBox="1"/>
          <p:nvPr/>
        </p:nvSpPr>
        <p:spPr>
          <a:xfrm>
            <a:off x="1070811" y="4824589"/>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the column labeled BOOSTER_VERSION from the table. To narrow down the data collection, we utilize the WHERE clause to specify that </a:t>
            </a:r>
            <a:r>
              <a:rPr lang="en-US" sz="1400" dirty="0" err="1">
                <a:latin typeface="Abadi" panose="020B0604020104020204" pitchFamily="34" charset="0"/>
              </a:rPr>
              <a:t>Landing_Outcome</a:t>
            </a:r>
            <a:r>
              <a:rPr lang="en-US" sz="1400" dirty="0">
                <a:latin typeface="Abadi" panose="020B0604020104020204" pitchFamily="34" charset="0"/>
              </a:rPr>
              <a:t> must be "Success" (drone ship). Further filter conditions are listed in the AND clause. Both the Payload MASS KG 4000 and 6000 parameters are required.</a:t>
            </a:r>
            <a:endParaRPr lang="tr-TR" sz="1400" dirty="0">
              <a:latin typeface="Abadi" panose="020B0604020104020204" pitchFamily="34" charset="0"/>
            </a:endParaRPr>
          </a:p>
        </p:txBody>
      </p:sp>
    </p:spTree>
    <p:extLst>
      <p:ext uri="{BB962C8B-B14F-4D97-AF65-F5344CB8AC3E}">
        <p14:creationId xmlns:p14="http://schemas.microsoft.com/office/powerpoint/2010/main" val="196433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C640B8D-2684-E7C2-0A26-CB1A29EE2C95}"/>
              </a:ext>
            </a:extLst>
          </p:cNvPr>
          <p:cNvPicPr>
            <a:picLocks noChangeAspect="1"/>
          </p:cNvPicPr>
          <p:nvPr/>
        </p:nvPicPr>
        <p:blipFill rotWithShape="1">
          <a:blip r:embed="rId2">
            <a:grayscl/>
          </a:blip>
          <a:srcRect l="13751" t="21296" r="12663" b="30610"/>
          <a:stretch/>
        </p:blipFill>
        <p:spPr>
          <a:xfrm>
            <a:off x="0" y="0"/>
            <a:ext cx="12192000" cy="6858000"/>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D303E9B5-30F7-B784-450C-C3F5B34704F7}"/>
              </a:ext>
            </a:extLst>
          </p:cNvPr>
          <p:cNvPicPr>
            <a:picLocks noChangeAspect="1"/>
          </p:cNvPicPr>
          <p:nvPr/>
        </p:nvPicPr>
        <p:blipFill rotWithShape="1">
          <a:blip r:embed="rId3">
            <a:lum bright="70000" contrast="-70000"/>
          </a:blip>
          <a:srcRect t="45091" b="39397"/>
          <a:stretch/>
        </p:blipFill>
        <p:spPr>
          <a:xfrm>
            <a:off x="8046462" y="637516"/>
            <a:ext cx="3883808" cy="40163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rPr>
              <a:t>Executive Summary</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58903" y="1659024"/>
            <a:ext cx="10278592" cy="476818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1"/>
                </a:solidFill>
                <a:latin typeface="Abadi" panose="020B0604020104020204" pitchFamily="34" charset="0"/>
              </a:rPr>
              <a:t>Summary of techniques</a:t>
            </a:r>
            <a:endParaRPr lang="tr-TR" sz="22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Collection of data via API and web scraping</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Exploratory Data Analysis (EDA) with Visualization of Data</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EDA with SQL</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Interactive Map using Folium</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Dashboard utilizing </a:t>
            </a:r>
            <a:r>
              <a:rPr lang="en-US" sz="1900" dirty="0" err="1">
                <a:solidFill>
                  <a:schemeClr val="bg1"/>
                </a:solidFill>
                <a:latin typeface="Abadi" panose="020B0604020104020204" pitchFamily="34" charset="0"/>
              </a:rPr>
              <a:t>Plotly</a:t>
            </a:r>
            <a:r>
              <a:rPr lang="en-US" sz="1900" dirty="0">
                <a:solidFill>
                  <a:schemeClr val="bg1"/>
                </a:solidFill>
                <a:latin typeface="Abadi" panose="020B0604020104020204" pitchFamily="34" charset="0"/>
              </a:rPr>
              <a:t> Dash</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Predictive Analysis</a:t>
            </a:r>
            <a:endParaRPr lang="tr-TR" sz="1900" dirty="0">
              <a:solidFill>
                <a:schemeClr val="bg1"/>
              </a:solidFill>
              <a:latin typeface="Abadi" panose="020B0604020104020204" pitchFamily="34" charset="0"/>
            </a:endParaRPr>
          </a:p>
          <a:p>
            <a:pPr marL="0" indent="0">
              <a:lnSpc>
                <a:spcPct val="100000"/>
              </a:lnSpc>
              <a:spcBef>
                <a:spcPts val="1400"/>
              </a:spcBef>
              <a:buNone/>
            </a:pPr>
            <a:r>
              <a:rPr lang="en-US" sz="2200" dirty="0">
                <a:solidFill>
                  <a:schemeClr val="bg1"/>
                </a:solidFill>
                <a:latin typeface="Abadi" panose="020B0604020104020204" pitchFamily="34" charset="0"/>
              </a:rPr>
              <a:t>A summary of all results</a:t>
            </a:r>
            <a:endParaRPr lang="tr-TR" sz="22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Outcomes of exploratory data analysis</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Dashboard with Interactive Maps</a:t>
            </a:r>
            <a:endParaRPr lang="tr-TR" sz="1900" dirty="0">
              <a:solidFill>
                <a:schemeClr val="bg1"/>
              </a:solidFill>
              <a:latin typeface="Abadi" panose="020B0604020104020204" pitchFamily="34" charset="0"/>
            </a:endParaRPr>
          </a:p>
          <a:p>
            <a:pPr lvl="1">
              <a:lnSpc>
                <a:spcPct val="100000"/>
              </a:lnSpc>
              <a:spcBef>
                <a:spcPts val="1400"/>
              </a:spcBef>
            </a:pPr>
            <a:r>
              <a:rPr lang="en-US" sz="1900" dirty="0">
                <a:solidFill>
                  <a:schemeClr val="bg1"/>
                </a:solidFill>
                <a:latin typeface="Abadi" panose="020B0604020104020204" pitchFamily="34" charset="0"/>
              </a:rPr>
              <a:t>Predictive Results</a:t>
            </a:r>
          </a:p>
        </p:txBody>
      </p:sp>
      <p:cxnSp>
        <p:nvCxnSpPr>
          <p:cNvPr id="13" name="Straight Connector 12">
            <a:extLst>
              <a:ext uri="{FF2B5EF4-FFF2-40B4-BE49-F238E27FC236}">
                <a16:creationId xmlns:a16="http://schemas.microsoft.com/office/drawing/2014/main" id="{B47991CB-7440-7F8B-E339-DC0A71A477D8}"/>
              </a:ext>
            </a:extLst>
          </p:cNvPr>
          <p:cNvCxnSpPr>
            <a:cxnSpLocks/>
          </p:cNvCxnSpPr>
          <p:nvPr/>
        </p:nvCxnSpPr>
        <p:spPr>
          <a:xfrm>
            <a:off x="1070811" y="1251283"/>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9243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Total </a:t>
            </a:r>
            <a:r>
              <a:rPr lang="tr-TR" sz="3900" dirty="0" err="1">
                <a:solidFill>
                  <a:schemeClr val="tx1"/>
                </a:solidFill>
                <a:latin typeface="Abadi" panose="020B0604020104020204" pitchFamily="34" charset="0"/>
              </a:rPr>
              <a:t>Number</a:t>
            </a:r>
            <a:r>
              <a:rPr lang="tr-TR" sz="3900" dirty="0">
                <a:solidFill>
                  <a:schemeClr val="tx1"/>
                </a:solidFill>
                <a:latin typeface="Abadi" panose="020B0604020104020204" pitchFamily="34" charset="0"/>
              </a:rPr>
              <a:t> </a:t>
            </a:r>
          </a:p>
          <a:p>
            <a:r>
              <a:rPr lang="tr-TR" sz="3050" dirty="0">
                <a:solidFill>
                  <a:schemeClr val="tx1"/>
                </a:solidFill>
                <a:latin typeface="Abadi" panose="020B0604020104020204" pitchFamily="34" charset="0"/>
              </a:rPr>
              <a:t>of </a:t>
            </a:r>
            <a:r>
              <a:rPr lang="tr-TR" sz="3050" dirty="0" err="1">
                <a:solidFill>
                  <a:schemeClr val="tx1"/>
                </a:solidFill>
                <a:latin typeface="Abadi" panose="020B0604020104020204" pitchFamily="34" charset="0"/>
              </a:rPr>
              <a:t>Successful</a:t>
            </a:r>
            <a:r>
              <a:rPr lang="tr-TR" sz="3050" dirty="0">
                <a:solidFill>
                  <a:schemeClr val="tx1"/>
                </a:solidFill>
                <a:latin typeface="Abadi" panose="020B0604020104020204" pitchFamily="34" charset="0"/>
              </a:rPr>
              <a:t> and </a:t>
            </a:r>
            <a:r>
              <a:rPr lang="tr-TR" sz="3050" dirty="0" err="1">
                <a:solidFill>
                  <a:schemeClr val="tx1"/>
                </a:solidFill>
                <a:latin typeface="Abadi" panose="020B0604020104020204" pitchFamily="34" charset="0"/>
              </a:rPr>
              <a:t>Failure</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Mission</a:t>
            </a:r>
            <a:r>
              <a:rPr lang="tr-TR" sz="3050" dirty="0">
                <a:solidFill>
                  <a:schemeClr val="tx1"/>
                </a:solidFill>
                <a:latin typeface="Abadi" panose="020B0604020104020204" pitchFamily="34" charset="0"/>
              </a:rPr>
              <a:t> </a:t>
            </a:r>
            <a:r>
              <a:rPr lang="tr-TR" sz="3050" dirty="0" err="1">
                <a:solidFill>
                  <a:schemeClr val="tx1"/>
                </a:solidFill>
                <a:latin typeface="Abadi" panose="020B0604020104020204" pitchFamily="34" charset="0"/>
              </a:rPr>
              <a:t>Outcomes</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1763478-1C0F-706C-7F8A-A2AF142FBE92}"/>
              </a:ext>
            </a:extLst>
          </p:cNvPr>
          <p:cNvSpPr txBox="1"/>
          <p:nvPr/>
        </p:nvSpPr>
        <p:spPr>
          <a:xfrm>
            <a:off x="1070811" y="2019335"/>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utilized the WHERE clause in nested queries to narrow the data, the LIKE '%' statement to filter "Success" and "Failure" statements in the MISSION OUTCOME column, and subqueries to aggregate the results. The following summary was derived from the query by counting records for each subquery.</a:t>
            </a:r>
            <a:endParaRPr lang="tr-TR" sz="1400" dirty="0">
              <a:latin typeface="Abadi" panose="020B0604020104020204" pitchFamily="34" charset="0"/>
            </a:endParaRPr>
          </a:p>
        </p:txBody>
      </p: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pic>
        <p:nvPicPr>
          <p:cNvPr id="6" name="Picture 5">
            <a:extLst>
              <a:ext uri="{FF2B5EF4-FFF2-40B4-BE49-F238E27FC236}">
                <a16:creationId xmlns:a16="http://schemas.microsoft.com/office/drawing/2014/main" id="{A02C2457-532B-06B1-83FC-DFEF4C040465}"/>
              </a:ext>
            </a:extLst>
          </p:cNvPr>
          <p:cNvPicPr>
            <a:picLocks noChangeAspect="1"/>
          </p:cNvPicPr>
          <p:nvPr/>
        </p:nvPicPr>
        <p:blipFill>
          <a:blip r:embed="rId2"/>
          <a:stretch>
            <a:fillRect/>
          </a:stretch>
        </p:blipFill>
        <p:spPr>
          <a:xfrm>
            <a:off x="1070811" y="3306400"/>
            <a:ext cx="10260000" cy="1437199"/>
          </a:xfrm>
          <a:prstGeom prst="rect">
            <a:avLst/>
          </a:prstGeom>
        </p:spPr>
      </p:pic>
    </p:spTree>
    <p:extLst>
      <p:ext uri="{BB962C8B-B14F-4D97-AF65-F5344CB8AC3E}">
        <p14:creationId xmlns:p14="http://schemas.microsoft.com/office/powerpoint/2010/main" val="475079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8E0CC555-0CD8-AF86-801F-A54B1A27793F}"/>
              </a:ext>
            </a:extLst>
          </p:cNvPr>
          <p:cNvPicPr>
            <a:picLocks noChangeAspect="1"/>
          </p:cNvPicPr>
          <p:nvPr/>
        </p:nvPicPr>
        <p:blipFill>
          <a:blip r:embed="rId2"/>
          <a:stretch>
            <a:fillRect/>
          </a:stretch>
        </p:blipFill>
        <p:spPr>
          <a:xfrm>
            <a:off x="880077" y="2460603"/>
            <a:ext cx="10260000" cy="4015828"/>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Boosters</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Carried</a:t>
            </a:r>
            <a:r>
              <a:rPr lang="tr-TR" sz="3900" dirty="0">
                <a:solidFill>
                  <a:schemeClr val="tx1"/>
                </a:solidFill>
                <a:latin typeface="Abadi" panose="020B0604020104020204" pitchFamily="34" charset="0"/>
              </a:rPr>
              <a:t> Maximum </a:t>
            </a:r>
            <a:r>
              <a:rPr lang="tr-TR" sz="3900" dirty="0" err="1">
                <a:solidFill>
                  <a:schemeClr val="tx1"/>
                </a:solidFill>
                <a:latin typeface="Abadi" panose="020B0604020104020204" pitchFamily="34" charset="0"/>
              </a:rPr>
              <a:t>Payload</a:t>
            </a:r>
            <a:r>
              <a:rPr lang="tr-TR" sz="3900" dirty="0">
                <a:solidFill>
                  <a:schemeClr val="tx1"/>
                </a:solidFill>
                <a:latin typeface="Abadi" panose="020B0604020104020204" pitchFamily="34" charset="0"/>
              </a:rPr>
              <a:t> </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1070811" y="1383538"/>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By utilizing a WHERE clause and the MAX() function in a subquery, we were able to identify the booster that contained the most mass. Before collecting the maximum payloads from the table using the WHERE clause, we used the DISTINCT clause in the main query to retrieve only the unique booster versions from the BOOSTER VERSION column.</a:t>
            </a:r>
            <a:endParaRPr lang="tr-TR" sz="1400" dirty="0">
              <a:latin typeface="Abadi" panose="020B0604020104020204" pitchFamily="34" charset="0"/>
            </a:endParaRPr>
          </a:p>
        </p:txBody>
      </p:sp>
    </p:spTree>
    <p:extLst>
      <p:ext uri="{BB962C8B-B14F-4D97-AF65-F5344CB8AC3E}">
        <p14:creationId xmlns:p14="http://schemas.microsoft.com/office/powerpoint/2010/main" val="986627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2015 </a:t>
            </a:r>
            <a:r>
              <a:rPr lang="tr-TR" sz="3900" dirty="0" err="1">
                <a:solidFill>
                  <a:schemeClr val="tx1"/>
                </a:solidFill>
                <a:latin typeface="Abadi" panose="020B0604020104020204" pitchFamily="34" charset="0"/>
              </a:rPr>
              <a:t>Launch</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Records</a:t>
            </a:r>
            <a:endParaRPr lang="en-US" sz="390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32</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1070811" y="1581914"/>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the BOOSTER_VERSION and LAUNCH_SITE columns and filtered the DATE column using </a:t>
            </a:r>
            <a:r>
              <a:rPr lang="en-US" sz="1400" dirty="0" err="1">
                <a:latin typeface="Abadi" panose="020B0604020104020204" pitchFamily="34" charset="0"/>
              </a:rPr>
              <a:t>substr</a:t>
            </a:r>
            <a:r>
              <a:rPr lang="en-US" sz="1400" dirty="0">
                <a:latin typeface="Abadi" panose="020B0604020104020204" pitchFamily="34" charset="0"/>
              </a:rPr>
              <a:t>(Date, 4, 2) to retrieve just months. Then, we utilized the WHERE clause to get "Failure (drone ship)" values from the LANDING OUTCOME column and the AND statement in the WHERE clause to choose the year 2015 by using </a:t>
            </a:r>
            <a:r>
              <a:rPr lang="en-US" sz="1400" dirty="0" err="1">
                <a:latin typeface="Abadi" panose="020B0604020104020204" pitchFamily="34" charset="0"/>
              </a:rPr>
              <a:t>substr</a:t>
            </a:r>
            <a:r>
              <a:rPr lang="en-US" sz="1400" dirty="0">
                <a:latin typeface="Abadi" panose="020B0604020104020204" pitchFamily="34" charset="0"/>
              </a:rPr>
              <a:t>(Date,7,4)='2015'.</a:t>
            </a:r>
            <a:endParaRPr lang="tr-TR" sz="1400" dirty="0">
              <a:latin typeface="Abadi" panose="020B060402010402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BB42BF58-3167-E672-EBDB-B0A137FAC4B6}"/>
              </a:ext>
            </a:extLst>
          </p:cNvPr>
          <p:cNvPicPr>
            <a:picLocks noChangeAspect="1"/>
          </p:cNvPicPr>
          <p:nvPr/>
        </p:nvPicPr>
        <p:blipFill>
          <a:blip r:embed="rId2"/>
          <a:stretch>
            <a:fillRect/>
          </a:stretch>
        </p:blipFill>
        <p:spPr>
          <a:xfrm>
            <a:off x="880077" y="2809477"/>
            <a:ext cx="10260000" cy="1723359"/>
          </a:xfrm>
          <a:prstGeom prst="rect">
            <a:avLst/>
          </a:prstGeom>
        </p:spPr>
      </p:pic>
    </p:spTree>
    <p:extLst>
      <p:ext uri="{BB962C8B-B14F-4D97-AF65-F5344CB8AC3E}">
        <p14:creationId xmlns:p14="http://schemas.microsoft.com/office/powerpoint/2010/main" val="305941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9447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Ranking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Landing</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Outcomes</a:t>
            </a:r>
            <a:endParaRPr lang="tr-TR" sz="3900" dirty="0">
              <a:solidFill>
                <a:schemeClr val="tx1"/>
              </a:solidFill>
              <a:latin typeface="Abadi" panose="020B0604020104020204" pitchFamily="34" charset="0"/>
            </a:endParaRPr>
          </a:p>
          <a:p>
            <a:r>
              <a:rPr lang="tr-TR" sz="3050" dirty="0" err="1">
                <a:solidFill>
                  <a:schemeClr val="tx1"/>
                </a:solidFill>
                <a:latin typeface="Abadi" panose="020B0604020104020204" pitchFamily="34" charset="0"/>
              </a:rPr>
              <a:t>Between</a:t>
            </a:r>
            <a:r>
              <a:rPr lang="tr-TR" sz="3050" dirty="0">
                <a:solidFill>
                  <a:schemeClr val="tx1"/>
                </a:solidFill>
                <a:latin typeface="Abadi" panose="020B0604020104020204" pitchFamily="34" charset="0"/>
              </a:rPr>
              <a:t> 2010-06-04 and 2017-03-20 </a:t>
            </a:r>
            <a:endParaRPr lang="en-US" sz="3050"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33</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a:solidFill>
                  <a:schemeClr val="tx1"/>
                </a:solidFill>
                <a:latin typeface="Abadi" panose="020B0604020104020204" pitchFamily="34" charset="0"/>
              </a:rPr>
              <a:t>EDA with SQL</a:t>
            </a:r>
            <a:endParaRPr lang="en-US" sz="2000" dirty="0">
              <a:solidFill>
                <a:schemeClr val="tx1"/>
              </a:solidFill>
              <a:latin typeface="Abadi" panose="020B0604020104020204" pitchFamily="34" charset="0"/>
            </a:endParaRPr>
          </a:p>
        </p:txBody>
      </p:sp>
      <p:sp>
        <p:nvSpPr>
          <p:cNvPr id="11" name="TextBox 10">
            <a:extLst>
              <a:ext uri="{FF2B5EF4-FFF2-40B4-BE49-F238E27FC236}">
                <a16:creationId xmlns:a16="http://schemas.microsoft.com/office/drawing/2014/main" id="{E4C96EA7-BBC7-5764-9181-7B72120D40A9}"/>
              </a:ext>
            </a:extLst>
          </p:cNvPr>
          <p:cNvSpPr txBox="1"/>
          <p:nvPr/>
        </p:nvSpPr>
        <p:spPr>
          <a:xfrm>
            <a:off x="1070811" y="1786505"/>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selected Landing_</a:t>
            </a:r>
            <a:r>
              <a:rPr lang="tr-TR" sz="1400" dirty="0">
                <a:latin typeface="Abadi" panose="020B0604020104020204" pitchFamily="34" charset="0"/>
              </a:rPr>
              <a:t>O</a:t>
            </a:r>
            <a:r>
              <a:rPr lang="en-US" sz="1400" dirty="0" err="1">
                <a:latin typeface="Abadi" panose="020B0604020104020204" pitchFamily="34" charset="0"/>
              </a:rPr>
              <a:t>utcomes</a:t>
            </a:r>
            <a:r>
              <a:rPr lang="en-US" sz="1400" dirty="0">
                <a:latin typeface="Abadi" panose="020B0604020104020204" pitchFamily="34" charset="0"/>
              </a:rPr>
              <a:t> and the COUNT of landing outcomes from the data and used the WHERE clause to filter for landing outcomes BETWEEN 2010-06-04 and 2010-03-20. We applied the GROUP BY clause to group the landing outcomes and the ORDER BY clause to order the grouped landing outcomes in descending order.</a:t>
            </a:r>
            <a:endParaRPr lang="tr-TR" sz="1400" dirty="0">
              <a:latin typeface="Abadi" panose="020B0604020104020204" pitchFamily="34" charset="0"/>
            </a:endParaRPr>
          </a:p>
        </p:txBody>
      </p:sp>
      <p:pic>
        <p:nvPicPr>
          <p:cNvPr id="13" name="Picture 12" descr="Graphical user interface, text, application, email&#10;&#10;Description automatically generated">
            <a:extLst>
              <a:ext uri="{FF2B5EF4-FFF2-40B4-BE49-F238E27FC236}">
                <a16:creationId xmlns:a16="http://schemas.microsoft.com/office/drawing/2014/main" id="{2819EB58-A523-9919-700C-835D282902A7}"/>
              </a:ext>
            </a:extLst>
          </p:cNvPr>
          <p:cNvPicPr>
            <a:picLocks noChangeAspect="1"/>
          </p:cNvPicPr>
          <p:nvPr/>
        </p:nvPicPr>
        <p:blipFill>
          <a:blip r:embed="rId2"/>
          <a:stretch>
            <a:fillRect/>
          </a:stretch>
        </p:blipFill>
        <p:spPr>
          <a:xfrm>
            <a:off x="1024153" y="2912009"/>
            <a:ext cx="10260000" cy="3113564"/>
          </a:xfrm>
          <a:prstGeom prst="rect">
            <a:avLst/>
          </a:prstGeom>
        </p:spPr>
      </p:pic>
    </p:spTree>
    <p:extLst>
      <p:ext uri="{BB962C8B-B14F-4D97-AF65-F5344CB8AC3E}">
        <p14:creationId xmlns:p14="http://schemas.microsoft.com/office/powerpoint/2010/main" val="277134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02222-6E3A-B8E6-AAEE-4784D139B793}"/>
              </a:ext>
            </a:extLst>
          </p:cNvPr>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Lst>
          </a:blip>
          <a:stretch>
            <a:fillRect/>
          </a:stretch>
        </p:blipFill>
        <p:spPr>
          <a:xfrm>
            <a:off x="3701143" y="0"/>
            <a:ext cx="8490857" cy="6858000"/>
          </a:xfrm>
          <a:prstGeom prst="rect">
            <a:avLst/>
          </a:prstGeom>
          <a:effectLst>
            <a:outerShdw blurRad="609600" dist="50800" dir="7740000" sx="60000" sy="60000" algn="ctr" rotWithShape="0">
              <a:srgbClr val="000000">
                <a:alpha val="50000"/>
              </a:srgbClr>
            </a:outerShdw>
          </a:effectLst>
        </p:spPr>
      </p:pic>
      <p:sp>
        <p:nvSpPr>
          <p:cNvPr id="4" name="TextBox 3">
            <a:extLst>
              <a:ext uri="{FF2B5EF4-FFF2-40B4-BE49-F238E27FC236}">
                <a16:creationId xmlns:a16="http://schemas.microsoft.com/office/drawing/2014/main" id="{FE1FDCF4-35B4-D078-A780-55B7475B837F}"/>
              </a:ext>
            </a:extLst>
          </p:cNvPr>
          <p:cNvSpPr txBox="1"/>
          <p:nvPr/>
        </p:nvSpPr>
        <p:spPr>
          <a:xfrm>
            <a:off x="1097405" y="251197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3</a:t>
            </a:r>
            <a:endParaRPr lang="en-US" sz="32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Launch</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Sites</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Proximity</a:t>
            </a:r>
            <a:r>
              <a:rPr lang="tr-TR" sz="4000" b="1" dirty="0">
                <a:solidFill>
                  <a:schemeClr val="bg1"/>
                </a:solidFill>
                <a:latin typeface="Abadi" panose="020B0604020104020204" pitchFamily="34" charset="0"/>
                <a:ea typeface="+mj-ea"/>
                <a:cs typeface="+mj-cs"/>
              </a:rPr>
              <a:t> Analysis</a:t>
            </a:r>
            <a:endParaRPr lang="en-US" sz="4000" b="1" dirty="0">
              <a:solidFill>
                <a:schemeClr val="bg1"/>
              </a:solidFill>
              <a:latin typeface="Abadi" panose="020B0604020104020204" pitchFamily="34" charset="0"/>
              <a:ea typeface="+mj-ea"/>
              <a:cs typeface="+mj-cs"/>
            </a:endParaRPr>
          </a:p>
        </p:txBody>
      </p:sp>
      <p:cxnSp>
        <p:nvCxnSpPr>
          <p:cNvPr id="5" name="Straight Connector 4">
            <a:extLst>
              <a:ext uri="{FF2B5EF4-FFF2-40B4-BE49-F238E27FC236}">
                <a16:creationId xmlns:a16="http://schemas.microsoft.com/office/drawing/2014/main" id="{BEA3318F-C690-008E-1666-5BD5C7015DD4}"/>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Map </a:t>
            </a:r>
            <a:r>
              <a:rPr lang="tr-TR" sz="3900" dirty="0">
                <a:solidFill>
                  <a:schemeClr val="tx1"/>
                </a:solidFill>
                <a:latin typeface="Abadi" panose="020B0604020104020204" pitchFamily="34" charset="0"/>
              </a:rPr>
              <a:t>w</a:t>
            </a:r>
            <a:r>
              <a:rPr lang="en-US" sz="3900" dirty="0" err="1">
                <a:solidFill>
                  <a:schemeClr val="tx1"/>
                </a:solidFill>
                <a:latin typeface="Abadi" panose="020B0604020104020204" pitchFamily="34" charset="0"/>
              </a:rPr>
              <a:t>ith</a:t>
            </a:r>
            <a:r>
              <a:rPr lang="en-US" sz="3900" dirty="0">
                <a:solidFill>
                  <a:schemeClr val="tx1"/>
                </a:solidFill>
                <a:latin typeface="Abadi" panose="020B0604020104020204" pitchFamily="34" charset="0"/>
              </a:rPr>
              <a:t> Marked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35</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sp>
        <p:nvSpPr>
          <p:cNvPr id="6" name="TextBox 5">
            <a:extLst>
              <a:ext uri="{FF2B5EF4-FFF2-40B4-BE49-F238E27FC236}">
                <a16:creationId xmlns:a16="http://schemas.microsoft.com/office/drawing/2014/main" id="{080BB073-494F-7BCB-E534-68AE2CFD96D8}"/>
              </a:ext>
            </a:extLst>
          </p:cNvPr>
          <p:cNvSpPr txBox="1"/>
          <p:nvPr/>
        </p:nvSpPr>
        <p:spPr>
          <a:xfrm>
            <a:off x="958697" y="1454321"/>
            <a:ext cx="2057458" cy="199734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As seen on the map, each and every one of SpaceX's launch locations are located entirely within the United States.</a:t>
            </a:r>
            <a:endParaRPr lang="tr-TR" sz="1400" dirty="0">
              <a:latin typeface="Abadi" panose="020B0604020104020204" pitchFamily="34" charset="0"/>
            </a:endParaRPr>
          </a:p>
        </p:txBody>
      </p:sp>
      <p:pic>
        <p:nvPicPr>
          <p:cNvPr id="2" name="Picture 1" descr="Map&#10;&#10;Description automatically generated">
            <a:extLst>
              <a:ext uri="{FF2B5EF4-FFF2-40B4-BE49-F238E27FC236}">
                <a16:creationId xmlns:a16="http://schemas.microsoft.com/office/drawing/2014/main" id="{BB88B92A-09F8-E985-645B-0E4968939AC2}"/>
              </a:ext>
            </a:extLst>
          </p:cNvPr>
          <p:cNvPicPr>
            <a:picLocks noChangeAspect="1"/>
          </p:cNvPicPr>
          <p:nvPr/>
        </p:nvPicPr>
        <p:blipFill>
          <a:blip r:embed="rId2"/>
          <a:stretch>
            <a:fillRect/>
          </a:stretch>
        </p:blipFill>
        <p:spPr>
          <a:xfrm>
            <a:off x="3339643" y="1581950"/>
            <a:ext cx="7920000" cy="4013083"/>
          </a:xfrm>
          <a:prstGeom prst="rect">
            <a:avLst/>
          </a:prstGeom>
        </p:spPr>
      </p:pic>
    </p:spTree>
    <p:extLst>
      <p:ext uri="{BB962C8B-B14F-4D97-AF65-F5344CB8AC3E}">
        <p14:creationId xmlns:p14="http://schemas.microsoft.com/office/powerpoint/2010/main" val="771250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Map </a:t>
            </a:r>
            <a:r>
              <a:rPr lang="tr-TR" sz="3900" dirty="0">
                <a:solidFill>
                  <a:schemeClr val="tx1"/>
                </a:solidFill>
                <a:latin typeface="Abadi" panose="020B0604020104020204" pitchFamily="34" charset="0"/>
              </a:rPr>
              <a:t>w</a:t>
            </a:r>
            <a:r>
              <a:rPr lang="en-US" sz="3900" dirty="0" err="1">
                <a:solidFill>
                  <a:schemeClr val="tx1"/>
                </a:solidFill>
                <a:latin typeface="Abadi" panose="020B0604020104020204" pitchFamily="34" charset="0"/>
              </a:rPr>
              <a:t>ith</a:t>
            </a:r>
            <a:r>
              <a:rPr lang="en-US" sz="3900" dirty="0">
                <a:solidFill>
                  <a:schemeClr val="tx1"/>
                </a:solidFill>
                <a:latin typeface="Abadi" panose="020B0604020104020204" pitchFamily="34" charset="0"/>
              </a:rPr>
              <a:t> Marked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364304" y="6025573"/>
            <a:ext cx="2743200" cy="401638"/>
          </a:xfrm>
        </p:spPr>
        <p:txBody>
          <a:bodyPr anchor="ctr">
            <a:normAutofit/>
          </a:bodyPr>
          <a:lstStyle/>
          <a:p>
            <a:fld id="{5075537C-CA84-1446-933C-8E9D027F9201}" type="slidenum">
              <a:rPr lang="en-US" b="1" smtClean="0">
                <a:solidFill>
                  <a:schemeClr val="tx1"/>
                </a:solidFill>
              </a:rPr>
              <a:pPr/>
              <a:t>36</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pic>
        <p:nvPicPr>
          <p:cNvPr id="7" name="Picture 6" descr="Map&#10;&#10;Description automatically generated">
            <a:extLst>
              <a:ext uri="{FF2B5EF4-FFF2-40B4-BE49-F238E27FC236}">
                <a16:creationId xmlns:a16="http://schemas.microsoft.com/office/drawing/2014/main" id="{C63FEB98-CCBF-DC34-982E-3E0921E4A001}"/>
              </a:ext>
            </a:extLst>
          </p:cNvPr>
          <p:cNvPicPr>
            <a:picLocks noChangeAspect="1"/>
          </p:cNvPicPr>
          <p:nvPr/>
        </p:nvPicPr>
        <p:blipFill rotWithShape="1">
          <a:blip r:embed="rId3"/>
          <a:srcRect l="-121" t="350" r="318" b="1136"/>
          <a:stretch/>
        </p:blipFill>
        <p:spPr>
          <a:xfrm>
            <a:off x="2323325" y="1337810"/>
            <a:ext cx="7200000" cy="3480216"/>
          </a:xfrm>
          <a:prstGeom prst="rect">
            <a:avLst/>
          </a:prstGeom>
        </p:spPr>
      </p:pic>
      <p:pic>
        <p:nvPicPr>
          <p:cNvPr id="10" name="Picture 9" descr="Diagram&#10;&#10;Description automatically generated">
            <a:extLst>
              <a:ext uri="{FF2B5EF4-FFF2-40B4-BE49-F238E27FC236}">
                <a16:creationId xmlns:a16="http://schemas.microsoft.com/office/drawing/2014/main" id="{B1F36DE6-573B-9071-F222-E94B849DA6EA}"/>
              </a:ext>
            </a:extLst>
          </p:cNvPr>
          <p:cNvPicPr>
            <a:picLocks noChangeAspect="1"/>
          </p:cNvPicPr>
          <p:nvPr/>
        </p:nvPicPr>
        <p:blipFill rotWithShape="1">
          <a:blip r:embed="rId4"/>
          <a:srcRect l="27980" t="10482" r="38351" b="25220"/>
          <a:stretch/>
        </p:blipFill>
        <p:spPr>
          <a:xfrm>
            <a:off x="712162" y="2273827"/>
            <a:ext cx="1800000" cy="1782356"/>
          </a:xfrm>
          <a:prstGeom prst="rect">
            <a:avLst/>
          </a:prstGeom>
          <a:ln>
            <a:noFill/>
          </a:ln>
          <a:effectLst>
            <a:outerShdw blurRad="292100" dist="139700" dir="2700000" algn="tl" rotWithShape="0">
              <a:srgbClr val="333333">
                <a:alpha val="65000"/>
              </a:srgbClr>
            </a:outerShdw>
          </a:effectLst>
        </p:spPr>
      </p:pic>
      <p:pic>
        <p:nvPicPr>
          <p:cNvPr id="14" name="Picture 13" descr="Diagram&#10;&#10;Description automatically generated">
            <a:extLst>
              <a:ext uri="{FF2B5EF4-FFF2-40B4-BE49-F238E27FC236}">
                <a16:creationId xmlns:a16="http://schemas.microsoft.com/office/drawing/2014/main" id="{2F702E0B-49E1-5C76-4B4C-96D6031E1482}"/>
              </a:ext>
            </a:extLst>
          </p:cNvPr>
          <p:cNvPicPr>
            <a:picLocks noChangeAspect="1"/>
          </p:cNvPicPr>
          <p:nvPr/>
        </p:nvPicPr>
        <p:blipFill rotWithShape="1">
          <a:blip r:embed="rId5"/>
          <a:srcRect l="36366" t="29696" r="46018" b="36789"/>
          <a:stretch/>
        </p:blipFill>
        <p:spPr>
          <a:xfrm>
            <a:off x="708085" y="4412456"/>
            <a:ext cx="2143123" cy="2005200"/>
          </a:xfrm>
          <a:prstGeom prst="rect">
            <a:avLst/>
          </a:prstGeom>
          <a:ln>
            <a:noFill/>
          </a:ln>
          <a:effectLst>
            <a:outerShdw blurRad="292100" dist="139700" dir="2700000" algn="tl" rotWithShape="0">
              <a:srgbClr val="333333">
                <a:alpha val="65000"/>
              </a:srgbClr>
            </a:outerShdw>
          </a:effectLst>
        </p:spPr>
      </p:pic>
      <p:pic>
        <p:nvPicPr>
          <p:cNvPr id="16" name="Picture 15" descr="Map&#10;&#10;Description automatically generated">
            <a:extLst>
              <a:ext uri="{FF2B5EF4-FFF2-40B4-BE49-F238E27FC236}">
                <a16:creationId xmlns:a16="http://schemas.microsoft.com/office/drawing/2014/main" id="{1C264623-D087-0714-4766-6622FA06988A}"/>
              </a:ext>
            </a:extLst>
          </p:cNvPr>
          <p:cNvPicPr>
            <a:picLocks noChangeAspect="1"/>
          </p:cNvPicPr>
          <p:nvPr/>
        </p:nvPicPr>
        <p:blipFill rotWithShape="1">
          <a:blip r:embed="rId6"/>
          <a:srcRect l="12471" t="31362" r="18426" b="10079"/>
          <a:stretch/>
        </p:blipFill>
        <p:spPr>
          <a:xfrm>
            <a:off x="3545956" y="4388654"/>
            <a:ext cx="4720528" cy="2005595"/>
          </a:xfrm>
          <a:prstGeom prst="rect">
            <a:avLst/>
          </a:prstGeom>
          <a:ln>
            <a:noFill/>
          </a:ln>
          <a:effectLst>
            <a:outerShdw blurRad="292100" dist="139700" dir="2700000" algn="tl" rotWithShape="0">
              <a:srgbClr val="333333">
                <a:alpha val="65000"/>
              </a:srgbClr>
            </a:outerShdw>
          </a:effectLst>
        </p:spPr>
      </p:pic>
      <p:pic>
        <p:nvPicPr>
          <p:cNvPr id="18" name="Picture 17" descr="Diagram, schematic&#10;&#10;Description automatically generated">
            <a:extLst>
              <a:ext uri="{FF2B5EF4-FFF2-40B4-BE49-F238E27FC236}">
                <a16:creationId xmlns:a16="http://schemas.microsoft.com/office/drawing/2014/main" id="{40204AAD-C711-E517-CE4F-BB55A76471E0}"/>
              </a:ext>
            </a:extLst>
          </p:cNvPr>
          <p:cNvPicPr>
            <a:picLocks noChangeAspect="1"/>
          </p:cNvPicPr>
          <p:nvPr/>
        </p:nvPicPr>
        <p:blipFill rotWithShape="1">
          <a:blip r:embed="rId7"/>
          <a:srcRect l="33649" t="16699" r="43806" b="33026"/>
          <a:stretch/>
        </p:blipFill>
        <p:spPr>
          <a:xfrm>
            <a:off x="9506222" y="4419002"/>
            <a:ext cx="1800000" cy="2005595"/>
          </a:xfrm>
          <a:prstGeom prst="rect">
            <a:avLst/>
          </a:prstGeom>
          <a:ln>
            <a:noFill/>
          </a:ln>
          <a:effectLst>
            <a:outerShdw blurRad="292100" dist="139700" dir="2700000" algn="tl" rotWithShape="0">
              <a:srgbClr val="333333">
                <a:alpha val="65000"/>
              </a:srgbClr>
            </a:outerShdw>
          </a:effectLst>
        </p:spPr>
      </p:pic>
      <p:pic>
        <p:nvPicPr>
          <p:cNvPr id="20" name="Picture 19" descr="Diagram&#10;&#10;Description automatically generated">
            <a:extLst>
              <a:ext uri="{FF2B5EF4-FFF2-40B4-BE49-F238E27FC236}">
                <a16:creationId xmlns:a16="http://schemas.microsoft.com/office/drawing/2014/main" id="{8C3A6759-6789-0D1C-D968-1DB04212B8E4}"/>
              </a:ext>
            </a:extLst>
          </p:cNvPr>
          <p:cNvPicPr>
            <a:picLocks noChangeAspect="1"/>
          </p:cNvPicPr>
          <p:nvPr/>
        </p:nvPicPr>
        <p:blipFill rotWithShape="1">
          <a:blip r:embed="rId8"/>
          <a:srcRect l="35756" t="15001" r="45233" b="38260"/>
          <a:stretch/>
        </p:blipFill>
        <p:spPr>
          <a:xfrm>
            <a:off x="9542749" y="1986757"/>
            <a:ext cx="1800000" cy="2245929"/>
          </a:xfrm>
          <a:prstGeom prst="rect">
            <a:avLst/>
          </a:prstGeom>
          <a:ln>
            <a:noFill/>
          </a:ln>
          <a:effectLst>
            <a:outerShdw blurRad="292100" dist="139700" dir="2700000" algn="tl" rotWithShape="0">
              <a:srgbClr val="333333">
                <a:alpha val="65000"/>
              </a:srgbClr>
            </a:outerShdw>
          </a:effectLst>
        </p:spPr>
      </p:pic>
      <p:cxnSp>
        <p:nvCxnSpPr>
          <p:cNvPr id="59" name="Straight Connector 58">
            <a:extLst>
              <a:ext uri="{FF2B5EF4-FFF2-40B4-BE49-F238E27FC236}">
                <a16:creationId xmlns:a16="http://schemas.microsoft.com/office/drawing/2014/main" id="{3F776C5D-90BB-40DD-FE72-B27E270F26FD}"/>
              </a:ext>
            </a:extLst>
          </p:cNvPr>
          <p:cNvCxnSpPr>
            <a:cxnSpLocks/>
          </p:cNvCxnSpPr>
          <p:nvPr/>
        </p:nvCxnSpPr>
        <p:spPr>
          <a:xfrm flipH="1">
            <a:off x="3567181" y="3682860"/>
            <a:ext cx="4252593" cy="70579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7F4BDFA-6F44-2461-486C-66DFA1DB116A}"/>
              </a:ext>
            </a:extLst>
          </p:cNvPr>
          <p:cNvCxnSpPr>
            <a:cxnSpLocks/>
          </p:cNvCxnSpPr>
          <p:nvPr/>
        </p:nvCxnSpPr>
        <p:spPr>
          <a:xfrm>
            <a:off x="7839198" y="3682860"/>
            <a:ext cx="427286" cy="70579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6B5696-513A-13BE-75C7-B45A46C9BF7D}"/>
              </a:ext>
            </a:extLst>
          </p:cNvPr>
          <p:cNvCxnSpPr>
            <a:cxnSpLocks/>
          </p:cNvCxnSpPr>
          <p:nvPr/>
        </p:nvCxnSpPr>
        <p:spPr>
          <a:xfrm flipV="1">
            <a:off x="8029056" y="1986757"/>
            <a:ext cx="1513693" cy="3690377"/>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6FE05277-F51D-2F6C-9D26-B68213AC38F4}"/>
              </a:ext>
            </a:extLst>
          </p:cNvPr>
          <p:cNvCxnSpPr>
            <a:cxnSpLocks/>
          </p:cNvCxnSpPr>
          <p:nvPr/>
        </p:nvCxnSpPr>
        <p:spPr>
          <a:xfrm flipV="1">
            <a:off x="8029056" y="4232686"/>
            <a:ext cx="1511371" cy="1444448"/>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A42CFDB-330C-23E8-A844-531407274A68}"/>
              </a:ext>
            </a:extLst>
          </p:cNvPr>
          <p:cNvCxnSpPr>
            <a:cxnSpLocks/>
          </p:cNvCxnSpPr>
          <p:nvPr/>
        </p:nvCxnSpPr>
        <p:spPr>
          <a:xfrm flipV="1">
            <a:off x="8089321" y="4419002"/>
            <a:ext cx="1416901" cy="1319840"/>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58B4C8B2-EE8B-66E4-0E87-15445D192D72}"/>
              </a:ext>
            </a:extLst>
          </p:cNvPr>
          <p:cNvCxnSpPr>
            <a:cxnSpLocks/>
          </p:cNvCxnSpPr>
          <p:nvPr/>
        </p:nvCxnSpPr>
        <p:spPr>
          <a:xfrm>
            <a:off x="8089321" y="5757918"/>
            <a:ext cx="1416901" cy="659738"/>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FC022CF-C2CB-4943-D540-220B19360AEB}"/>
              </a:ext>
            </a:extLst>
          </p:cNvPr>
          <p:cNvCxnSpPr>
            <a:cxnSpLocks/>
          </p:cNvCxnSpPr>
          <p:nvPr/>
        </p:nvCxnSpPr>
        <p:spPr>
          <a:xfrm flipH="1" flipV="1">
            <a:off x="2868320" y="4419002"/>
            <a:ext cx="1171117" cy="750875"/>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E4E28BBD-7700-80A8-8FBA-6330808267A4}"/>
              </a:ext>
            </a:extLst>
          </p:cNvPr>
          <p:cNvCxnSpPr>
            <a:cxnSpLocks/>
          </p:cNvCxnSpPr>
          <p:nvPr/>
        </p:nvCxnSpPr>
        <p:spPr>
          <a:xfrm flipH="1">
            <a:off x="2851208" y="5169877"/>
            <a:ext cx="1188229" cy="1247779"/>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D1F913E5-F61B-9025-49A6-E75253B36E5D}"/>
              </a:ext>
            </a:extLst>
          </p:cNvPr>
          <p:cNvCxnSpPr>
            <a:cxnSpLocks/>
          </p:cNvCxnSpPr>
          <p:nvPr/>
        </p:nvCxnSpPr>
        <p:spPr>
          <a:xfrm flipH="1" flipV="1">
            <a:off x="2546284" y="2275606"/>
            <a:ext cx="809814" cy="520414"/>
          </a:xfrm>
          <a:prstGeom prst="line">
            <a:avLst/>
          </a:prstGeom>
          <a:ln w="9525">
            <a:prstDash val="sysDot"/>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6249856-9166-9998-C7F1-E630B991A801}"/>
              </a:ext>
            </a:extLst>
          </p:cNvPr>
          <p:cNvCxnSpPr>
            <a:cxnSpLocks/>
          </p:cNvCxnSpPr>
          <p:nvPr/>
        </p:nvCxnSpPr>
        <p:spPr>
          <a:xfrm flipH="1">
            <a:off x="2546284" y="2796020"/>
            <a:ext cx="809814" cy="1261942"/>
          </a:xfrm>
          <a:prstGeom prst="line">
            <a:avLst/>
          </a:prstGeom>
          <a:ln w="9525">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418989D8-1E1D-B326-4F4F-F3FD60FF5465}"/>
              </a:ext>
            </a:extLst>
          </p:cNvPr>
          <p:cNvSpPr txBox="1"/>
          <p:nvPr/>
        </p:nvSpPr>
        <p:spPr>
          <a:xfrm>
            <a:off x="629224" y="1912787"/>
            <a:ext cx="2311364" cy="360868"/>
          </a:xfrm>
          <a:prstGeom prst="rect">
            <a:avLst/>
          </a:prstGeom>
          <a:noFill/>
        </p:spPr>
        <p:txBody>
          <a:bodyPr wrap="square">
            <a:spAutoFit/>
          </a:bodyPr>
          <a:lstStyle/>
          <a:p>
            <a:pPr>
              <a:lnSpc>
                <a:spcPct val="150000"/>
              </a:lnSpc>
            </a:pPr>
            <a:r>
              <a:rPr lang="tr-TR" sz="1300" dirty="0">
                <a:latin typeface="Abadi" panose="020B0604020104020204" pitchFamily="34" charset="0"/>
              </a:rPr>
              <a:t>California </a:t>
            </a:r>
            <a:r>
              <a:rPr lang="tr-TR" sz="1300" dirty="0" err="1">
                <a:latin typeface="Abadi" panose="020B0604020104020204" pitchFamily="34" charset="0"/>
              </a:rPr>
              <a:t>Launch</a:t>
            </a:r>
            <a:r>
              <a:rPr lang="tr-TR" sz="1300" dirty="0">
                <a:latin typeface="Abadi" panose="020B0604020104020204" pitchFamily="34" charset="0"/>
              </a:rPr>
              <a:t> </a:t>
            </a:r>
            <a:r>
              <a:rPr lang="tr-TR" sz="1300" dirty="0" err="1">
                <a:latin typeface="Abadi" panose="020B0604020104020204" pitchFamily="34" charset="0"/>
              </a:rPr>
              <a:t>Sites</a:t>
            </a:r>
            <a:endParaRPr lang="tr-TR" sz="1300" dirty="0">
              <a:latin typeface="Abadi" panose="020B0604020104020204" pitchFamily="34" charset="0"/>
            </a:endParaRPr>
          </a:p>
        </p:txBody>
      </p:sp>
      <p:sp>
        <p:nvSpPr>
          <p:cNvPr id="122" name="TextBox 121">
            <a:extLst>
              <a:ext uri="{FF2B5EF4-FFF2-40B4-BE49-F238E27FC236}">
                <a16:creationId xmlns:a16="http://schemas.microsoft.com/office/drawing/2014/main" id="{0D653EAF-7C0B-090C-F47E-B158B9195FB2}"/>
              </a:ext>
            </a:extLst>
          </p:cNvPr>
          <p:cNvSpPr txBox="1"/>
          <p:nvPr/>
        </p:nvSpPr>
        <p:spPr>
          <a:xfrm>
            <a:off x="6212185" y="3966078"/>
            <a:ext cx="1629503" cy="360868"/>
          </a:xfrm>
          <a:prstGeom prst="rect">
            <a:avLst/>
          </a:prstGeom>
          <a:solidFill>
            <a:schemeClr val="bg1">
              <a:alpha val="38000"/>
            </a:schemeClr>
          </a:solidFill>
          <a:effectLst>
            <a:softEdge rad="63500"/>
          </a:effectLst>
        </p:spPr>
        <p:txBody>
          <a:bodyPr wrap="square">
            <a:spAutoFit/>
          </a:bodyPr>
          <a:lstStyle/>
          <a:p>
            <a:pPr>
              <a:lnSpc>
                <a:spcPct val="150000"/>
              </a:lnSpc>
            </a:pPr>
            <a:r>
              <a:rPr lang="tr-TR" sz="1300" dirty="0">
                <a:latin typeface="Abadi" panose="020B0604020104020204" pitchFamily="34" charset="0"/>
              </a:rPr>
              <a:t>Florida </a:t>
            </a:r>
            <a:r>
              <a:rPr lang="tr-TR" sz="1300" dirty="0" err="1">
                <a:latin typeface="Abadi" panose="020B0604020104020204" pitchFamily="34" charset="0"/>
              </a:rPr>
              <a:t>Launch</a:t>
            </a:r>
            <a:r>
              <a:rPr lang="tr-TR" sz="1300" dirty="0">
                <a:latin typeface="Abadi" panose="020B0604020104020204" pitchFamily="34" charset="0"/>
              </a:rPr>
              <a:t> </a:t>
            </a:r>
            <a:r>
              <a:rPr lang="tr-TR" sz="1300" dirty="0" err="1">
                <a:latin typeface="Abadi" panose="020B0604020104020204" pitchFamily="34" charset="0"/>
              </a:rPr>
              <a:t>Sites</a:t>
            </a:r>
            <a:endParaRPr lang="tr-TR" sz="1300" dirty="0">
              <a:latin typeface="Abadi" panose="020B0604020104020204" pitchFamily="34" charset="0"/>
            </a:endParaRPr>
          </a:p>
        </p:txBody>
      </p:sp>
      <p:sp>
        <p:nvSpPr>
          <p:cNvPr id="124" name="TextBox 123">
            <a:extLst>
              <a:ext uri="{FF2B5EF4-FFF2-40B4-BE49-F238E27FC236}">
                <a16:creationId xmlns:a16="http://schemas.microsoft.com/office/drawing/2014/main" id="{E3AD58E1-970B-E1F3-DC3F-4807A9679EC3}"/>
              </a:ext>
            </a:extLst>
          </p:cNvPr>
          <p:cNvSpPr txBox="1"/>
          <p:nvPr/>
        </p:nvSpPr>
        <p:spPr>
          <a:xfrm>
            <a:off x="4416391" y="2389664"/>
            <a:ext cx="3013867" cy="646331"/>
          </a:xfrm>
          <a:prstGeom prst="rect">
            <a:avLst/>
          </a:prstGeom>
          <a:solidFill>
            <a:schemeClr val="bg1">
              <a:alpha val="40000"/>
            </a:schemeClr>
          </a:solidFill>
          <a:effectLst>
            <a:softEdge rad="63500"/>
          </a:effectLst>
        </p:spPr>
        <p:txBody>
          <a:bodyPr wrap="square">
            <a:spAutoFit/>
          </a:bodyPr>
          <a:lstStyle/>
          <a:p>
            <a:r>
              <a:rPr lang="en-US" sz="1800" b="0" i="0" u="none" strike="noStrike" baseline="0" dirty="0">
                <a:latin typeface="Arial" panose="020B0604020202020204" pitchFamily="34" charset="0"/>
              </a:rPr>
              <a:t>Green </a:t>
            </a:r>
            <a:r>
              <a:rPr lang="tr-TR" sz="1800" b="0" i="0" u="none" strike="noStrike" baseline="0" dirty="0">
                <a:latin typeface="Arial" panose="020B0604020202020204" pitchFamily="34" charset="0"/>
              </a:rPr>
              <a:t>marker </a:t>
            </a:r>
            <a:r>
              <a:rPr lang="tr-TR" sz="1800" b="0" i="0" u="none" strike="noStrike" baseline="0" dirty="0">
                <a:solidFill>
                  <a:srgbClr val="292929"/>
                </a:solidFill>
                <a:latin typeface="Arial" panose="020B0604020202020204" pitchFamily="34" charset="0"/>
              </a:rPr>
              <a:t>= </a:t>
            </a:r>
            <a:r>
              <a:rPr lang="en-US" sz="1800" b="0" i="0" u="none" strike="noStrike" baseline="0" dirty="0">
                <a:solidFill>
                  <a:srgbClr val="00B050"/>
                </a:solidFill>
                <a:latin typeface="Arial" panose="020B0604020202020204" pitchFamily="34" charset="0"/>
              </a:rPr>
              <a:t>successful</a:t>
            </a:r>
            <a:r>
              <a:rPr lang="en-US" sz="1800" b="0" i="0" u="none" strike="noStrike" baseline="0" dirty="0">
                <a:solidFill>
                  <a:srgbClr val="292929"/>
                </a:solidFill>
                <a:latin typeface="Arial" panose="020B0604020202020204" pitchFamily="34" charset="0"/>
              </a:rPr>
              <a:t> </a:t>
            </a:r>
            <a:endParaRPr lang="tr-TR" sz="1800" b="0" i="0" u="none" strike="noStrike" baseline="0" dirty="0">
              <a:solidFill>
                <a:srgbClr val="292929"/>
              </a:solidFill>
              <a:latin typeface="Arial" panose="020B0604020202020204" pitchFamily="34" charset="0"/>
            </a:endParaRPr>
          </a:p>
          <a:p>
            <a:r>
              <a:rPr lang="tr-TR" dirty="0">
                <a:latin typeface="Arial" panose="020B0604020202020204" pitchFamily="34" charset="0"/>
              </a:rPr>
              <a:t>R</a:t>
            </a:r>
            <a:r>
              <a:rPr lang="en-US" sz="1800" b="0" i="0" u="none" strike="noStrike" baseline="0" dirty="0">
                <a:latin typeface="Arial" panose="020B0604020202020204" pitchFamily="34" charset="0"/>
              </a:rPr>
              <a:t>ed </a:t>
            </a:r>
            <a:r>
              <a:rPr lang="tr-TR" sz="1800" b="0" i="0" u="none" strike="noStrike" baseline="0" dirty="0">
                <a:latin typeface="Arial" panose="020B0604020202020204" pitchFamily="34" charset="0"/>
              </a:rPr>
              <a:t>marker    </a:t>
            </a:r>
            <a:r>
              <a:rPr lang="tr-TR" sz="1800" b="0" i="0" u="none" strike="noStrike" baseline="0" dirty="0">
                <a:solidFill>
                  <a:srgbClr val="292929"/>
                </a:solidFill>
                <a:latin typeface="Arial" panose="020B0604020202020204" pitchFamily="34" charset="0"/>
              </a:rPr>
              <a:t>= </a:t>
            </a:r>
            <a:r>
              <a:rPr lang="en-US" sz="1800" b="0" i="0" u="none" strike="noStrike" baseline="0" dirty="0">
                <a:solidFill>
                  <a:srgbClr val="FF0000"/>
                </a:solidFill>
                <a:latin typeface="Arial" panose="020B0604020202020204" pitchFamily="34" charset="0"/>
              </a:rPr>
              <a:t>failure</a:t>
            </a:r>
            <a:r>
              <a:rPr lang="en-US" sz="1800" b="0" i="0" u="none" strike="noStrike" baseline="0" dirty="0">
                <a:solidFill>
                  <a:srgbClr val="292929"/>
                </a:solidFill>
                <a:latin typeface="Arial" panose="020B0604020202020204" pitchFamily="34" charset="0"/>
              </a:rPr>
              <a:t>.</a:t>
            </a:r>
          </a:p>
        </p:txBody>
      </p:sp>
    </p:spTree>
    <p:extLst>
      <p:ext uri="{BB962C8B-B14F-4D97-AF65-F5344CB8AC3E}">
        <p14:creationId xmlns:p14="http://schemas.microsoft.com/office/powerpoint/2010/main" val="1624848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Relative Proximity of Launch Sites</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37</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Folium</a:t>
            </a:r>
            <a:endParaRPr lang="en-US" sz="2000" dirty="0">
              <a:solidFill>
                <a:schemeClr val="tx1"/>
              </a:solidFill>
              <a:latin typeface="Abadi" panose="020B0604020104020204" pitchFamily="34" charset="0"/>
            </a:endParaRPr>
          </a:p>
        </p:txBody>
      </p:sp>
      <p:pic>
        <p:nvPicPr>
          <p:cNvPr id="7" name="Picture 6">
            <a:extLst>
              <a:ext uri="{FF2B5EF4-FFF2-40B4-BE49-F238E27FC236}">
                <a16:creationId xmlns:a16="http://schemas.microsoft.com/office/drawing/2014/main" id="{5CE83148-3B9B-DF9A-D264-8F399B5CB11C}"/>
              </a:ext>
            </a:extLst>
          </p:cNvPr>
          <p:cNvPicPr>
            <a:picLocks noChangeAspect="1"/>
          </p:cNvPicPr>
          <p:nvPr/>
        </p:nvPicPr>
        <p:blipFill rotWithShape="1">
          <a:blip r:embed="rId2"/>
          <a:srcRect t="32441" b="24586"/>
          <a:stretch/>
        </p:blipFill>
        <p:spPr>
          <a:xfrm>
            <a:off x="1029867" y="3231483"/>
            <a:ext cx="10260000" cy="2033517"/>
          </a:xfrm>
          <a:prstGeom prst="rect">
            <a:avLst/>
          </a:prstGeom>
        </p:spPr>
      </p:pic>
      <p:sp>
        <p:nvSpPr>
          <p:cNvPr id="9" name="TextBox 8">
            <a:extLst>
              <a:ext uri="{FF2B5EF4-FFF2-40B4-BE49-F238E27FC236}">
                <a16:creationId xmlns:a16="http://schemas.microsoft.com/office/drawing/2014/main" id="{6562C93A-75AF-4DEF-37C4-08AE4DE37CBE}"/>
              </a:ext>
            </a:extLst>
          </p:cNvPr>
          <p:cNvSpPr txBox="1"/>
          <p:nvPr/>
        </p:nvSpPr>
        <p:spPr>
          <a:xfrm>
            <a:off x="1070811" y="1581914"/>
            <a:ext cx="10166684" cy="10278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latin typeface="Abadi" panose="020B0604020104020204" pitchFamily="34" charset="0"/>
              </a:rPr>
              <a:t>We calculated the distance between launch sites and landmarks using the Haversine formula in order to identify trends in their locational characteristics. Distances between launch locations CCAFS LC-40 and the city center and KSC LC-39A and the coast are depicted in the image below.</a:t>
            </a:r>
            <a:endParaRPr lang="tr-TR" sz="1400" dirty="0">
              <a:latin typeface="Abadi" panose="020B0604020104020204" pitchFamily="34" charset="0"/>
            </a:endParaRPr>
          </a:p>
        </p:txBody>
      </p:sp>
    </p:spTree>
    <p:extLst>
      <p:ext uri="{BB962C8B-B14F-4D97-AF65-F5344CB8AC3E}">
        <p14:creationId xmlns:p14="http://schemas.microsoft.com/office/powerpoint/2010/main" val="50937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0BFF49-2BC9-6851-7CF6-D9826F7BB917}"/>
              </a:ext>
            </a:extLst>
          </p:cNvPr>
          <p:cNvSpPr txBox="1"/>
          <p:nvPr/>
        </p:nvSpPr>
        <p:spPr>
          <a:xfrm>
            <a:off x="1097405" y="251197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4</a:t>
            </a:r>
            <a:endParaRPr lang="tr-TR" sz="40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Build</a:t>
            </a:r>
            <a:r>
              <a:rPr lang="tr-TR" sz="4000" b="1" dirty="0">
                <a:solidFill>
                  <a:schemeClr val="bg1"/>
                </a:solidFill>
                <a:latin typeface="Abadi" panose="020B0604020104020204" pitchFamily="34" charset="0"/>
                <a:ea typeface="+mj-ea"/>
                <a:cs typeface="+mj-cs"/>
              </a:rPr>
              <a:t> a Dashboard with </a:t>
            </a:r>
            <a:r>
              <a:rPr lang="tr-TR" sz="4000" b="1" dirty="0" err="1">
                <a:solidFill>
                  <a:schemeClr val="bg1"/>
                </a:solidFill>
                <a:latin typeface="Abadi" panose="020B0604020104020204" pitchFamily="34" charset="0"/>
                <a:ea typeface="+mj-ea"/>
                <a:cs typeface="+mj-cs"/>
              </a:rPr>
              <a:t>Plotly</a:t>
            </a:r>
            <a:r>
              <a:rPr lang="tr-TR" sz="4000" b="1" dirty="0">
                <a:solidFill>
                  <a:schemeClr val="bg1"/>
                </a:solidFill>
                <a:latin typeface="Abadi" panose="020B0604020104020204" pitchFamily="34" charset="0"/>
                <a:ea typeface="+mj-ea"/>
                <a:cs typeface="+mj-cs"/>
              </a:rPr>
              <a:t> </a:t>
            </a:r>
            <a:r>
              <a:rPr lang="tr-TR" sz="4000" b="1" dirty="0" err="1">
                <a:solidFill>
                  <a:schemeClr val="bg1"/>
                </a:solidFill>
                <a:latin typeface="Abadi" panose="020B0604020104020204" pitchFamily="34" charset="0"/>
                <a:ea typeface="+mj-ea"/>
                <a:cs typeface="+mj-cs"/>
              </a:rPr>
              <a:t>Dash</a:t>
            </a:r>
            <a:endParaRPr lang="en-US" sz="3200" b="1" dirty="0">
              <a:solidFill>
                <a:schemeClr val="bg1"/>
              </a:solidFill>
              <a:latin typeface="Abadi" panose="020B0604020104020204" pitchFamily="34" charset="0"/>
              <a:ea typeface="+mj-ea"/>
              <a:cs typeface="+mj-cs"/>
            </a:endParaRPr>
          </a:p>
        </p:txBody>
      </p:sp>
      <p:cxnSp>
        <p:nvCxnSpPr>
          <p:cNvPr id="6" name="Straight Connector 5">
            <a:extLst>
              <a:ext uri="{FF2B5EF4-FFF2-40B4-BE49-F238E27FC236}">
                <a16:creationId xmlns:a16="http://schemas.microsoft.com/office/drawing/2014/main" id="{B518A1DC-8AD4-D941-494A-118F1DC7A9DC}"/>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10" name="Picture 9" descr="Icon&#10;&#10;Description automatically generated">
            <a:extLst>
              <a:ext uri="{FF2B5EF4-FFF2-40B4-BE49-F238E27FC236}">
                <a16:creationId xmlns:a16="http://schemas.microsoft.com/office/drawing/2014/main" id="{E2CA72D8-0D6D-6CE0-4FC9-ABFC7704A1F7}"/>
              </a:ext>
            </a:extLst>
          </p:cNvPr>
          <p:cNvPicPr>
            <a:picLocks noChangeAspect="1"/>
          </p:cNvPicPr>
          <p:nvPr/>
        </p:nvPicPr>
        <p:blipFill>
          <a:blip r:embed="rId3"/>
          <a:stretch>
            <a:fillRect/>
          </a:stretch>
        </p:blipFill>
        <p:spPr>
          <a:xfrm>
            <a:off x="6413137" y="1269000"/>
            <a:ext cx="4320000" cy="4320000"/>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D33FEC-0D2C-6F2F-42EE-43430FD5C953}"/>
              </a:ext>
            </a:extLst>
          </p:cNvPr>
          <p:cNvPicPr>
            <a:picLocks noChangeAspect="1"/>
          </p:cNvPicPr>
          <p:nvPr/>
        </p:nvPicPr>
        <p:blipFill rotWithShape="1">
          <a:blip r:embed="rId2"/>
          <a:srcRect b="51750"/>
          <a:stretch/>
        </p:blipFill>
        <p:spPr>
          <a:xfrm>
            <a:off x="336000" y="1439787"/>
            <a:ext cx="11520000" cy="2719236"/>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Highest Success Rates by Site</a:t>
            </a: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39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9" name="TextBox 8">
            <a:extLst>
              <a:ext uri="{FF2B5EF4-FFF2-40B4-BE49-F238E27FC236}">
                <a16:creationId xmlns:a16="http://schemas.microsoft.com/office/drawing/2014/main" id="{6562C93A-75AF-4DEF-37C4-08AE4DE37CBE}"/>
              </a:ext>
            </a:extLst>
          </p:cNvPr>
          <p:cNvSpPr txBox="1"/>
          <p:nvPr/>
        </p:nvSpPr>
        <p:spPr>
          <a:xfrm>
            <a:off x="958697" y="4330198"/>
            <a:ext cx="8447481" cy="199734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Abadi" panose="020B0604020104020204" pitchFamily="34" charset="0"/>
              </a:rPr>
              <a:t>With a 41.7% success rate, KSC LC-39A had the highest rate of successful launches among all locations. CCAFS LC-40 is the second launch site, with a success rate of 29.2%.</a:t>
            </a: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endParaRPr lang="tr-TR" sz="1400" dirty="0">
              <a:latin typeface="Abadi" panose="020B0604020104020204" pitchFamily="34" charset="0"/>
            </a:endParaRPr>
          </a:p>
          <a:p>
            <a:pPr marL="285750" indent="-285750" algn="just">
              <a:lnSpc>
                <a:spcPct val="150000"/>
              </a:lnSpc>
              <a:buFont typeface="Arial" panose="020B0604020202020204" pitchFamily="34" charset="0"/>
              <a:buChar char="•"/>
            </a:pPr>
            <a:r>
              <a:rPr lang="en-US" sz="1400" dirty="0">
                <a:latin typeface="Abadi" panose="020B0604020104020204" pitchFamily="34" charset="0"/>
              </a:rPr>
              <a:t>With a 16.7% success rate, VAFB SLC-4E appears to be the third-highest rate location. CCAFS SLC-40 is the fourth launch location and has a 12.5% success rate.</a:t>
            </a:r>
            <a:endParaRPr lang="tr-TR" sz="1400" dirty="0">
              <a:latin typeface="Abadi" panose="020B0604020104020204" pitchFamily="34" charset="0"/>
            </a:endParaRPr>
          </a:p>
          <a:p>
            <a:pPr algn="just">
              <a:lnSpc>
                <a:spcPct val="150000"/>
              </a:lnSpc>
            </a:pPr>
            <a:endParaRPr lang="tr-TR" sz="1400" dirty="0">
              <a:latin typeface="Abadi" panose="020B0604020104020204" pitchFamily="34" charset="0"/>
            </a:endParaRPr>
          </a:p>
        </p:txBody>
      </p:sp>
    </p:spTree>
    <p:extLst>
      <p:ext uri="{BB962C8B-B14F-4D97-AF65-F5344CB8AC3E}">
        <p14:creationId xmlns:p14="http://schemas.microsoft.com/office/powerpoint/2010/main" val="246138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chemeClr val="tx1"/>
                </a:solidFill>
                <a:latin typeface="Abadi" panose="020B0604020104020204" pitchFamily="34" charset="0"/>
              </a:rPr>
              <a:t>Introduction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292146"/>
            <a:ext cx="10278592" cy="47681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buNone/>
            </a:pPr>
            <a:r>
              <a:rPr lang="en-US" sz="1800" dirty="0">
                <a:solidFill>
                  <a:srgbClr val="252525"/>
                </a:solidFill>
                <a:effectLst/>
                <a:latin typeface="Abadi" panose="020B0604020104020204" pitchFamily="34" charset="0"/>
              </a:rPr>
              <a:t>As a revolutionary company, SpaceX has shaken up the space market by delivering rocket launches, in particular Falcon 9, for as little as $62 million, while rival companies charge as much as $165 million. Most of these cost savings have come from SpaceX's brilliant plan to land rockets again after each launch and use them for other missions. If you keep doing this, you can get the price even lower. </a:t>
            </a:r>
            <a:endParaRPr lang="tr-TR" sz="1800" dirty="0">
              <a:solidFill>
                <a:srgbClr val="252525"/>
              </a:solidFill>
              <a:effectLst/>
              <a:latin typeface="Abadi" panose="020B0604020104020204" pitchFamily="34" charset="0"/>
            </a:endParaRPr>
          </a:p>
          <a:p>
            <a:pPr marL="0" indent="0" algn="just">
              <a:lnSpc>
                <a:spcPct val="150000"/>
              </a:lnSpc>
              <a:buNone/>
            </a:pPr>
            <a:r>
              <a:rPr lang="tr-TR" sz="1600" i="1" dirty="0">
                <a:solidFill>
                  <a:srgbClr val="252525"/>
                </a:solidFill>
                <a:effectLst/>
                <a:latin typeface="Lato" panose="020F0502020204030203" pitchFamily="34" charset="-94"/>
              </a:rPr>
              <a:t>«</a:t>
            </a:r>
            <a:r>
              <a:rPr lang="en-US" sz="1600" i="1" dirty="0">
                <a:solidFill>
                  <a:srgbClr val="252525"/>
                </a:solidFill>
                <a:effectLst/>
                <a:latin typeface="Lato" panose="020F0502020204030203" pitchFamily="34" charset="-94"/>
              </a:rPr>
              <a:t>For this project, my role as a data scientist for a startup that aims to compete with SpaceX is to develop a machine learning pipeline that can predict the success of a prospective first-stage landing. With the results of this experiment, competitors can determine their launch bids against SpaceX.</a:t>
            </a:r>
            <a:r>
              <a:rPr lang="tr-TR" sz="1600" i="1" dirty="0">
                <a:solidFill>
                  <a:srgbClr val="252525"/>
                </a:solidFill>
                <a:effectLst/>
                <a:latin typeface="Lato" panose="020F0502020204030203" pitchFamily="34" charset="-94"/>
              </a:rPr>
              <a:t>»</a:t>
            </a:r>
            <a:endParaRPr lang="en-US" sz="1600" i="1" dirty="0">
              <a:solidFill>
                <a:srgbClr val="252525"/>
              </a:solidFill>
              <a:effectLst/>
              <a:latin typeface="Lato" panose="020F0502020204030203" pitchFamily="34" charset="-94"/>
            </a:endParaRPr>
          </a:p>
          <a:p>
            <a:pPr marL="0" indent="0">
              <a:lnSpc>
                <a:spcPct val="150000"/>
              </a:lnSpc>
              <a:buNone/>
            </a:pPr>
            <a:r>
              <a:rPr lang="en-US" sz="1800" u="sng" dirty="0">
                <a:solidFill>
                  <a:srgbClr val="252525"/>
                </a:solidFill>
                <a:effectLst/>
                <a:latin typeface="Abadi" panose="020B0604020104020204" pitchFamily="34" charset="0"/>
              </a:rPr>
              <a:t>The problems included:</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determining all of the variables that could affect the success of the landing;</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how each independent variable correlates to the outcome;</a:t>
            </a:r>
            <a:br>
              <a:rPr lang="en-US" sz="1800" dirty="0">
                <a:solidFill>
                  <a:srgbClr val="252525"/>
                </a:solidFill>
                <a:effectLst/>
                <a:latin typeface="Abadi" panose="020B0604020104020204" pitchFamily="34" charset="0"/>
              </a:rPr>
            </a:br>
            <a:r>
              <a:rPr lang="en-US" sz="1800" dirty="0">
                <a:solidFill>
                  <a:srgbClr val="252525"/>
                </a:solidFill>
                <a:effectLst/>
                <a:latin typeface="Abadi" panose="020B0604020104020204" pitchFamily="34" charset="0"/>
              </a:rPr>
              <a:t>• the optimal conditions for optimizing the likelihood of a successful landing.</a:t>
            </a:r>
          </a:p>
        </p:txBody>
      </p:sp>
      <p:cxnSp>
        <p:nvCxnSpPr>
          <p:cNvPr id="3" name="Straight Connector 2">
            <a:extLst>
              <a:ext uri="{FF2B5EF4-FFF2-40B4-BE49-F238E27FC236}">
                <a16:creationId xmlns:a16="http://schemas.microsoft.com/office/drawing/2014/main" id="{4EEA8F45-807E-39AB-91CA-A27F3BE7B053}"/>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7246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ubble chart&#10;&#10;Description automatically generated">
            <a:extLst>
              <a:ext uri="{FF2B5EF4-FFF2-40B4-BE49-F238E27FC236}">
                <a16:creationId xmlns:a16="http://schemas.microsoft.com/office/drawing/2014/main" id="{317A73B5-4045-AB0E-0FF6-25269BB8784C}"/>
              </a:ext>
            </a:extLst>
          </p:cNvPr>
          <p:cNvPicPr>
            <a:picLocks noChangeAspect="1"/>
          </p:cNvPicPr>
          <p:nvPr/>
        </p:nvPicPr>
        <p:blipFill rotWithShape="1">
          <a:blip r:embed="rId2"/>
          <a:srcRect l="-1" t="1406" r="273"/>
          <a:stretch/>
        </p:blipFill>
        <p:spPr>
          <a:xfrm>
            <a:off x="1045552" y="1489166"/>
            <a:ext cx="10232047" cy="4856380"/>
          </a:xfrm>
          <a:prstGeom prst="rect">
            <a:avLst/>
          </a:prstGeom>
        </p:spPr>
      </p:pic>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40</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9" name="TextBox 8">
            <a:extLst>
              <a:ext uri="{FF2B5EF4-FFF2-40B4-BE49-F238E27FC236}">
                <a16:creationId xmlns:a16="http://schemas.microsoft.com/office/drawing/2014/main" id="{6562C93A-75AF-4DEF-37C4-08AE4DE37CBE}"/>
              </a:ext>
            </a:extLst>
          </p:cNvPr>
          <p:cNvSpPr txBox="1"/>
          <p:nvPr/>
        </p:nvSpPr>
        <p:spPr>
          <a:xfrm>
            <a:off x="1081529" y="2724320"/>
            <a:ext cx="3708837" cy="704680"/>
          </a:xfrm>
          <a:prstGeom prst="rect">
            <a:avLst/>
          </a:prstGeom>
          <a:noFill/>
        </p:spPr>
        <p:txBody>
          <a:bodyPr wrap="square">
            <a:spAutoFit/>
          </a:bodyPr>
          <a:lstStyle/>
          <a:p>
            <a:pPr algn="just">
              <a:lnSpc>
                <a:spcPct val="150000"/>
              </a:lnSpc>
            </a:pPr>
            <a:r>
              <a:rPr lang="en-US" sz="1400" dirty="0">
                <a:latin typeface="Abadi" panose="020B0604020104020204" pitchFamily="34" charset="0"/>
              </a:rPr>
              <a:t>The success rate for KSC LC-39A was 76.9%, while the failure rate was 23.1%.</a:t>
            </a:r>
            <a:endParaRPr lang="tr-TR" sz="1400" dirty="0">
              <a:latin typeface="Abadi" panose="020B0604020104020204" pitchFamily="34" charset="0"/>
            </a:endParaRPr>
          </a:p>
        </p:txBody>
      </p:sp>
      <p:sp>
        <p:nvSpPr>
          <p:cNvPr id="10" name="Title 1">
            <a:extLst>
              <a:ext uri="{FF2B5EF4-FFF2-40B4-BE49-F238E27FC236}">
                <a16:creationId xmlns:a16="http://schemas.microsoft.com/office/drawing/2014/main" id="{046F0927-2061-2447-61E1-379B19D2CA49}"/>
              </a:ext>
            </a:extLst>
          </p:cNvPr>
          <p:cNvSpPr txBox="1">
            <a:spLocks/>
          </p:cNvSpPr>
          <p:nvPr/>
        </p:nvSpPr>
        <p:spPr>
          <a:xfrm>
            <a:off x="958697" y="9567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The highest launch-success ratio: </a:t>
            </a:r>
            <a:endParaRPr lang="tr-TR" sz="3900" dirty="0">
              <a:solidFill>
                <a:schemeClr val="tx1"/>
              </a:solidFill>
              <a:latin typeface="Abadi" panose="020B0604020104020204" pitchFamily="34" charset="0"/>
            </a:endParaRPr>
          </a:p>
          <a:p>
            <a:r>
              <a:rPr lang="en-US" sz="3050" dirty="0">
                <a:solidFill>
                  <a:schemeClr val="tx1"/>
                </a:solidFill>
                <a:latin typeface="Abadi" panose="020B0604020104020204" pitchFamily="34" charset="0"/>
              </a:rPr>
              <a:t>KSC LC-39A</a:t>
            </a:r>
          </a:p>
        </p:txBody>
      </p:sp>
    </p:spTree>
    <p:extLst>
      <p:ext uri="{BB962C8B-B14F-4D97-AF65-F5344CB8AC3E}">
        <p14:creationId xmlns:p14="http://schemas.microsoft.com/office/powerpoint/2010/main" val="2187290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41</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98BE2432-65C3-5C4C-1109-FDC180630860}"/>
              </a:ext>
            </a:extLst>
          </p:cNvPr>
          <p:cNvSpPr txBox="1">
            <a:spLocks/>
          </p:cNvSpPr>
          <p:nvPr/>
        </p:nvSpPr>
        <p:spPr>
          <a:xfrm>
            <a:off x="8646694" y="767691"/>
            <a:ext cx="2687053"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r>
              <a:rPr lang="tr-TR" sz="2000" dirty="0" err="1">
                <a:solidFill>
                  <a:schemeClr val="tx1"/>
                </a:solidFill>
                <a:latin typeface="Abadi" panose="020B0604020104020204" pitchFamily="34" charset="0"/>
              </a:rPr>
              <a:t>Plotly</a:t>
            </a:r>
            <a:r>
              <a:rPr lang="tr-TR" sz="2000" dirty="0">
                <a:solidFill>
                  <a:schemeClr val="tx1"/>
                </a:solidFill>
                <a:latin typeface="Abadi" panose="020B0604020104020204" pitchFamily="34" charset="0"/>
              </a:rPr>
              <a:t> | </a:t>
            </a:r>
            <a:r>
              <a:rPr lang="tr-TR" sz="2000" dirty="0" err="1">
                <a:solidFill>
                  <a:schemeClr val="tx1"/>
                </a:solidFill>
                <a:latin typeface="Abadi" panose="020B0604020104020204" pitchFamily="34" charset="0"/>
              </a:rPr>
              <a:t>Dash</a:t>
            </a:r>
            <a:endParaRPr lang="en-US" sz="2000" dirty="0">
              <a:solidFill>
                <a:schemeClr val="tx1"/>
              </a:solidFill>
              <a:latin typeface="Abadi" panose="020B0604020104020204" pitchFamily="34" charset="0"/>
            </a:endParaRPr>
          </a:p>
        </p:txBody>
      </p:sp>
      <p:sp>
        <p:nvSpPr>
          <p:cNvPr id="10" name="Title 1">
            <a:extLst>
              <a:ext uri="{FF2B5EF4-FFF2-40B4-BE49-F238E27FC236}">
                <a16:creationId xmlns:a16="http://schemas.microsoft.com/office/drawing/2014/main" id="{046F0927-2061-2447-61E1-379B19D2CA49}"/>
              </a:ext>
            </a:extLst>
          </p:cNvPr>
          <p:cNvSpPr txBox="1">
            <a:spLocks/>
          </p:cNvSpPr>
          <p:nvPr/>
        </p:nvSpPr>
        <p:spPr>
          <a:xfrm>
            <a:off x="958697" y="9567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900" dirty="0">
                <a:solidFill>
                  <a:schemeClr val="tx1"/>
                </a:solidFill>
                <a:latin typeface="Abadi" panose="020B0604020104020204" pitchFamily="34" charset="0"/>
              </a:rPr>
              <a:t>Scatter Plot </a:t>
            </a:r>
            <a:endParaRPr lang="tr-TR" sz="3900" dirty="0">
              <a:solidFill>
                <a:schemeClr val="tx1"/>
              </a:solidFill>
              <a:latin typeface="Abadi" panose="020B0604020104020204" pitchFamily="34" charset="0"/>
            </a:endParaRPr>
          </a:p>
          <a:p>
            <a:r>
              <a:rPr lang="en-US" sz="3050" dirty="0">
                <a:solidFill>
                  <a:schemeClr val="tx1"/>
                </a:solidFill>
                <a:latin typeface="Abadi" panose="020B0604020104020204" pitchFamily="34" charset="0"/>
              </a:rPr>
              <a:t>Launch Outcome vs. Payload</a:t>
            </a:r>
          </a:p>
        </p:txBody>
      </p:sp>
      <p:pic>
        <p:nvPicPr>
          <p:cNvPr id="4" name="Picture 3">
            <a:extLst>
              <a:ext uri="{FF2B5EF4-FFF2-40B4-BE49-F238E27FC236}">
                <a16:creationId xmlns:a16="http://schemas.microsoft.com/office/drawing/2014/main" id="{EDCC18D3-F2CF-352D-305C-9B05B690BEDB}"/>
              </a:ext>
            </a:extLst>
          </p:cNvPr>
          <p:cNvPicPr>
            <a:picLocks noChangeAspect="1"/>
          </p:cNvPicPr>
          <p:nvPr/>
        </p:nvPicPr>
        <p:blipFill rotWithShape="1">
          <a:blip r:embed="rId2"/>
          <a:srcRect t="49385" b="445"/>
          <a:stretch/>
        </p:blipFill>
        <p:spPr>
          <a:xfrm>
            <a:off x="408192" y="1955131"/>
            <a:ext cx="11520000" cy="2827417"/>
          </a:xfrm>
          <a:prstGeom prst="rect">
            <a:avLst/>
          </a:prstGeom>
        </p:spPr>
      </p:pic>
      <p:sp>
        <p:nvSpPr>
          <p:cNvPr id="5" name="TextBox 4">
            <a:extLst>
              <a:ext uri="{FF2B5EF4-FFF2-40B4-BE49-F238E27FC236}">
                <a16:creationId xmlns:a16="http://schemas.microsoft.com/office/drawing/2014/main" id="{112618FB-C228-7E9D-AB07-29D400F55D6F}"/>
              </a:ext>
            </a:extLst>
          </p:cNvPr>
          <p:cNvSpPr txBox="1"/>
          <p:nvPr/>
        </p:nvSpPr>
        <p:spPr>
          <a:xfrm>
            <a:off x="958697" y="4886060"/>
            <a:ext cx="9560879" cy="144821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dirty="0">
                <a:latin typeface="Abadi" panose="020B0604020104020204" pitchFamily="34" charset="0"/>
              </a:rPr>
              <a:t>The majority of launches with payloads under 2,000 kg were unsuccessful.</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majority of launches between 2,000 and 4,000 kg were successful.</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most successful launches had weights between 2,000 and 4,000 kg.</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The failure rate for launches with payloads between 4,000 and 6,000 kg was greater than the success rate.</a:t>
            </a:r>
            <a:endParaRPr lang="tr-TR" sz="1200" dirty="0">
              <a:latin typeface="Abadi" panose="020B0604020104020204" pitchFamily="34" charset="0"/>
            </a:endParaRPr>
          </a:p>
          <a:p>
            <a:pPr marL="285750" indent="-285750" algn="just">
              <a:lnSpc>
                <a:spcPct val="150000"/>
              </a:lnSpc>
              <a:buFont typeface="Arial" panose="020B0604020202020204" pitchFamily="34" charset="0"/>
              <a:buChar char="•"/>
            </a:pPr>
            <a:r>
              <a:rPr lang="en-US" sz="1200" dirty="0">
                <a:latin typeface="Abadi" panose="020B0604020104020204" pitchFamily="34" charset="0"/>
              </a:rPr>
              <a:t>Except for one, all launches with payloads higher than 6,000 kg were unsuccessful.</a:t>
            </a:r>
            <a:endParaRPr lang="tr-TR" sz="1200" dirty="0">
              <a:latin typeface="Abadi" panose="020B0604020104020204" pitchFamily="34" charset="0"/>
            </a:endParaRPr>
          </a:p>
        </p:txBody>
      </p:sp>
    </p:spTree>
    <p:extLst>
      <p:ext uri="{BB962C8B-B14F-4D97-AF65-F5344CB8AC3E}">
        <p14:creationId xmlns:p14="http://schemas.microsoft.com/office/powerpoint/2010/main" val="1158535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0BFF49-2BC9-6851-7CF6-D9826F7BB917}"/>
              </a:ext>
            </a:extLst>
          </p:cNvPr>
          <p:cNvSpPr txBox="1"/>
          <p:nvPr/>
        </p:nvSpPr>
        <p:spPr>
          <a:xfrm>
            <a:off x="1073341" y="2572131"/>
            <a:ext cx="4150894" cy="23648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a:t>
            </a:r>
            <a:r>
              <a:rPr lang="tr-TR" sz="3200" b="1" dirty="0">
                <a:solidFill>
                  <a:schemeClr val="bg1"/>
                </a:solidFill>
                <a:latin typeface="Abadi" panose="020B0604020104020204" pitchFamily="34" charset="0"/>
                <a:ea typeface="+mj-ea"/>
                <a:cs typeface="+mj-cs"/>
              </a:rPr>
              <a:t>5</a:t>
            </a:r>
            <a:endParaRPr lang="tr-TR" sz="4000" b="1" dirty="0">
              <a:solidFill>
                <a:schemeClr val="bg1"/>
              </a:solidFill>
              <a:latin typeface="Abadi" panose="020B0604020104020204" pitchFamily="34" charset="0"/>
              <a:ea typeface="+mj-ea"/>
              <a:cs typeface="+mj-cs"/>
            </a:endParaRPr>
          </a:p>
          <a:p>
            <a:pPr algn="ctr">
              <a:lnSpc>
                <a:spcPct val="90000"/>
              </a:lnSpc>
              <a:spcBef>
                <a:spcPct val="0"/>
              </a:spcBef>
              <a:spcAft>
                <a:spcPts val="600"/>
              </a:spcAft>
            </a:pPr>
            <a:r>
              <a:rPr lang="tr-TR" sz="4000" b="1" dirty="0" err="1">
                <a:solidFill>
                  <a:schemeClr val="bg1"/>
                </a:solidFill>
                <a:latin typeface="Abadi" panose="020B0604020104020204" pitchFamily="34" charset="0"/>
                <a:ea typeface="+mj-ea"/>
                <a:cs typeface="+mj-cs"/>
              </a:rPr>
              <a:t>Predictive</a:t>
            </a:r>
            <a:r>
              <a:rPr lang="tr-TR" sz="4000" b="1" dirty="0">
                <a:solidFill>
                  <a:schemeClr val="bg1"/>
                </a:solidFill>
                <a:latin typeface="Abadi" panose="020B0604020104020204" pitchFamily="34" charset="0"/>
                <a:ea typeface="+mj-ea"/>
                <a:cs typeface="+mj-cs"/>
              </a:rPr>
              <a:t> Analysis</a:t>
            </a:r>
          </a:p>
          <a:p>
            <a:pPr algn="ctr">
              <a:lnSpc>
                <a:spcPct val="90000"/>
              </a:lnSpc>
              <a:spcBef>
                <a:spcPct val="0"/>
              </a:spcBef>
              <a:spcAft>
                <a:spcPts val="600"/>
              </a:spcAft>
            </a:pPr>
            <a:r>
              <a:rPr lang="tr-TR" sz="4000" b="1" dirty="0">
                <a:solidFill>
                  <a:schemeClr val="bg1"/>
                </a:solidFill>
                <a:latin typeface="Abadi" panose="020B0604020104020204" pitchFamily="34" charset="0"/>
                <a:ea typeface="+mj-ea"/>
                <a:cs typeface="+mj-cs"/>
              </a:rPr>
              <a:t>(Classification)</a:t>
            </a:r>
            <a:endParaRPr lang="en-US" sz="3200" b="1" dirty="0">
              <a:solidFill>
                <a:schemeClr val="bg1"/>
              </a:solidFill>
              <a:latin typeface="Abadi" panose="020B0604020104020204" pitchFamily="34" charset="0"/>
              <a:ea typeface="+mj-ea"/>
              <a:cs typeface="+mj-cs"/>
            </a:endParaRPr>
          </a:p>
        </p:txBody>
      </p:sp>
      <p:cxnSp>
        <p:nvCxnSpPr>
          <p:cNvPr id="6" name="Straight Connector 5">
            <a:extLst>
              <a:ext uri="{FF2B5EF4-FFF2-40B4-BE49-F238E27FC236}">
                <a16:creationId xmlns:a16="http://schemas.microsoft.com/office/drawing/2014/main" id="{B518A1DC-8AD4-D941-494A-118F1DC7A9DC}"/>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2" name="Picture 1" descr="Icon&#10;&#10;Description automatically generated">
            <a:extLst>
              <a:ext uri="{FF2B5EF4-FFF2-40B4-BE49-F238E27FC236}">
                <a16:creationId xmlns:a16="http://schemas.microsoft.com/office/drawing/2014/main" id="{59CFB470-A47F-2D5D-7906-1FABE333B600}"/>
              </a:ext>
            </a:extLst>
          </p:cNvPr>
          <p:cNvPicPr>
            <a:picLocks noChangeAspect="1"/>
          </p:cNvPicPr>
          <p:nvPr/>
        </p:nvPicPr>
        <p:blipFill>
          <a:blip r:embed="rId3"/>
          <a:stretch>
            <a:fillRect/>
          </a:stretch>
        </p:blipFill>
        <p:spPr>
          <a:xfrm>
            <a:off x="6967767" y="1775107"/>
            <a:ext cx="3307785" cy="3307785"/>
          </a:xfrm>
          <a:prstGeom prst="rect">
            <a:avLst/>
          </a:prstGeom>
        </p:spPr>
      </p:pic>
    </p:spTree>
    <p:extLst>
      <p:ext uri="{BB962C8B-B14F-4D97-AF65-F5344CB8AC3E}">
        <p14:creationId xmlns:p14="http://schemas.microsoft.com/office/powerpoint/2010/main" val="353534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a:solidFill>
                  <a:schemeClr val="tx1"/>
                </a:solidFill>
                <a:latin typeface="Abadi" panose="020B0604020104020204" pitchFamily="34" charset="0"/>
              </a:rPr>
              <a:t>Classification </a:t>
            </a:r>
            <a:r>
              <a:rPr lang="tr-TR" sz="3900" dirty="0" err="1">
                <a:solidFill>
                  <a:schemeClr val="tx1"/>
                </a:solidFill>
                <a:latin typeface="Abadi" panose="020B0604020104020204" pitchFamily="34" charset="0"/>
              </a:rPr>
              <a:t>Accuracy</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7952874" y="1593699"/>
            <a:ext cx="3284621" cy="2643672"/>
          </a:xfrm>
          <a:prstGeom prst="rect">
            <a:avLst/>
          </a:prstGeom>
          <a:noFill/>
        </p:spPr>
        <p:txBody>
          <a:bodyPr wrap="square">
            <a:spAutoFit/>
          </a:bodyPr>
          <a:lstStyle/>
          <a:p>
            <a:pPr algn="just">
              <a:lnSpc>
                <a:spcPct val="150000"/>
              </a:lnSpc>
            </a:pPr>
            <a:r>
              <a:rPr lang="en-US" sz="1400" dirty="0">
                <a:latin typeface="Abadi" panose="020B0604020104020204" pitchFamily="34" charset="0"/>
              </a:rPr>
              <a:t>As shown by the bar chart, the accuracy of all classification algorithms for the test dataset is same; however, the classification tree algorithm has the highest accuracy for the training dataset. To test this outcome, the above code demonstrates that the classification tree algorithm is the most accurate model.</a:t>
            </a:r>
            <a:endParaRPr lang="tr-TR" sz="1400" dirty="0">
              <a:latin typeface="Abadi" panose="020B0604020104020204" pitchFamily="34" charset="0"/>
            </a:endParaRPr>
          </a:p>
        </p:txBody>
      </p:sp>
      <p:graphicFrame>
        <p:nvGraphicFramePr>
          <p:cNvPr id="9" name="Chart 8">
            <a:extLst>
              <a:ext uri="{FF2B5EF4-FFF2-40B4-BE49-F238E27FC236}">
                <a16:creationId xmlns:a16="http://schemas.microsoft.com/office/drawing/2014/main" id="{584BA694-EE29-8197-25F3-A4539333518C}"/>
              </a:ext>
            </a:extLst>
          </p:cNvPr>
          <p:cNvGraphicFramePr/>
          <p:nvPr>
            <p:extLst>
              <p:ext uri="{D42A27DB-BD31-4B8C-83A1-F6EECF244321}">
                <p14:modId xmlns:p14="http://schemas.microsoft.com/office/powerpoint/2010/main" val="3865781418"/>
              </p:ext>
            </p:extLst>
          </p:nvPr>
        </p:nvGraphicFramePr>
        <p:xfrm>
          <a:off x="1048599" y="1393722"/>
          <a:ext cx="6653565" cy="3236488"/>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0CF55F91-C2B6-B1AD-A535-6FC96E4B763D}"/>
              </a:ext>
            </a:extLst>
          </p:cNvPr>
          <p:cNvPicPr>
            <a:picLocks noChangeAspect="1"/>
          </p:cNvPicPr>
          <p:nvPr/>
        </p:nvPicPr>
        <p:blipFill>
          <a:blip r:embed="rId3"/>
          <a:stretch>
            <a:fillRect/>
          </a:stretch>
        </p:blipFill>
        <p:spPr>
          <a:xfrm>
            <a:off x="977495" y="4437348"/>
            <a:ext cx="10260000" cy="1984511"/>
          </a:xfrm>
          <a:prstGeom prst="rect">
            <a:avLst/>
          </a:prstGeom>
        </p:spPr>
      </p:pic>
      <p:sp>
        <p:nvSpPr>
          <p:cNvPr id="12" name="Slide Number Placeholder 3">
            <a:extLst>
              <a:ext uri="{FF2B5EF4-FFF2-40B4-BE49-F238E27FC236}">
                <a16:creationId xmlns:a16="http://schemas.microsoft.com/office/drawing/2014/main" id="{F0A7CCF9-44AE-665E-19DE-973736A3C2EE}"/>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43</a:t>
            </a:fld>
            <a:endParaRPr lang="en-US" b="1" dirty="0">
              <a:solidFill>
                <a:schemeClr val="tx1"/>
              </a:solidFill>
            </a:endParaRPr>
          </a:p>
        </p:txBody>
      </p:sp>
    </p:spTree>
    <p:extLst>
      <p:ext uri="{BB962C8B-B14F-4D97-AF65-F5344CB8AC3E}">
        <p14:creationId xmlns:p14="http://schemas.microsoft.com/office/powerpoint/2010/main" val="62992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B0BD6A38-5EBC-0FCC-FA4D-66C7BBF578B4}"/>
              </a:ext>
            </a:extLst>
          </p:cNvPr>
          <p:cNvPicPr>
            <a:picLocks noChangeAspect="1"/>
          </p:cNvPicPr>
          <p:nvPr/>
        </p:nvPicPr>
        <p:blipFill>
          <a:blip r:embed="rId2"/>
          <a:stretch>
            <a:fillRect/>
          </a:stretch>
        </p:blipFill>
        <p:spPr>
          <a:xfrm>
            <a:off x="7741939" y="3156489"/>
            <a:ext cx="3495556" cy="2621667"/>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Confusion</a:t>
            </a:r>
            <a:r>
              <a:rPr lang="tr-TR" sz="3900" dirty="0">
                <a:solidFill>
                  <a:schemeClr val="tx1"/>
                </a:solidFill>
                <a:latin typeface="Abadi" panose="020B0604020104020204" pitchFamily="34" charset="0"/>
              </a:rPr>
              <a:t> </a:t>
            </a:r>
            <a:r>
              <a:rPr lang="tr-TR" sz="3900" dirty="0" err="1">
                <a:solidFill>
                  <a:schemeClr val="tx1"/>
                </a:solidFill>
                <a:latin typeface="Abadi" panose="020B0604020104020204" pitchFamily="34" charset="0"/>
              </a:rPr>
              <a:t>Matrix</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6808164" y="1593699"/>
            <a:ext cx="4429331" cy="1674176"/>
          </a:xfrm>
          <a:prstGeom prst="rect">
            <a:avLst/>
          </a:prstGeom>
          <a:noFill/>
        </p:spPr>
        <p:txBody>
          <a:bodyPr wrap="square">
            <a:spAutoFit/>
          </a:bodyPr>
          <a:lstStyle/>
          <a:p>
            <a:pPr algn="just">
              <a:lnSpc>
                <a:spcPct val="150000"/>
              </a:lnSpc>
            </a:pPr>
            <a:r>
              <a:rPr lang="en-US" sz="1400" dirty="0">
                <a:latin typeface="Abadi" panose="020B0604020104020204" pitchFamily="34" charset="0"/>
              </a:rPr>
              <a:t>The confusion matrix for the decision tree classifier demonstrates that the classifier can differentiate between classes. The primary issue is false positives. The classifier considers an unsuccessful landing as a successful landing.</a:t>
            </a:r>
            <a:endParaRPr lang="tr-TR" sz="1400" dirty="0">
              <a:latin typeface="Abadi" panose="020B0604020104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9632F31F-250B-DB3F-8472-4F4B8ADF28D7}"/>
              </a:ext>
            </a:extLst>
          </p:cNvPr>
          <p:cNvPicPr>
            <a:picLocks noChangeAspect="1"/>
          </p:cNvPicPr>
          <p:nvPr/>
        </p:nvPicPr>
        <p:blipFill>
          <a:blip r:embed="rId3"/>
          <a:stretch>
            <a:fillRect/>
          </a:stretch>
        </p:blipFill>
        <p:spPr>
          <a:xfrm>
            <a:off x="797889" y="1451261"/>
            <a:ext cx="6010275" cy="4781550"/>
          </a:xfrm>
          <a:prstGeom prst="rect">
            <a:avLst/>
          </a:prstGeom>
        </p:spPr>
      </p:pic>
      <p:sp>
        <p:nvSpPr>
          <p:cNvPr id="7" name="Slide Number Placeholder 3">
            <a:extLst>
              <a:ext uri="{FF2B5EF4-FFF2-40B4-BE49-F238E27FC236}">
                <a16:creationId xmlns:a16="http://schemas.microsoft.com/office/drawing/2014/main" id="{9A656861-EDDE-EEF4-7D1E-6E02ECD4E8D2}"/>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44</a:t>
            </a:fld>
            <a:endParaRPr lang="en-US" b="1" dirty="0">
              <a:solidFill>
                <a:schemeClr val="tx1"/>
              </a:solidFill>
            </a:endParaRPr>
          </a:p>
        </p:txBody>
      </p:sp>
    </p:spTree>
    <p:extLst>
      <p:ext uri="{BB962C8B-B14F-4D97-AF65-F5344CB8AC3E}">
        <p14:creationId xmlns:p14="http://schemas.microsoft.com/office/powerpoint/2010/main" val="1887472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900" dirty="0" err="1">
                <a:solidFill>
                  <a:schemeClr val="tx1"/>
                </a:solidFill>
                <a:latin typeface="Abadi" panose="020B0604020104020204" pitchFamily="34" charset="0"/>
              </a:rPr>
              <a:t>Conclusions</a:t>
            </a:r>
            <a:endParaRPr lang="tr-TR" sz="3900" dirty="0">
              <a:solidFill>
                <a:schemeClr val="tx1"/>
              </a:solidFill>
              <a:latin typeface="Abadi" panose="020B0604020104020204" pitchFamily="34" charset="0"/>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80BB073-494F-7BCB-E534-68AE2CFD96D8}"/>
              </a:ext>
            </a:extLst>
          </p:cNvPr>
          <p:cNvSpPr txBox="1"/>
          <p:nvPr/>
        </p:nvSpPr>
        <p:spPr>
          <a:xfrm>
            <a:off x="958697" y="1593699"/>
            <a:ext cx="10278798" cy="3909404"/>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sz="1400" dirty="0">
                <a:latin typeface="Abadi" panose="020B0604020104020204" pitchFamily="34" charset="0"/>
              </a:rPr>
              <a:t>For this dataset, our analysis leads us to the following conclusion:</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The Tree Classifier Algorithm is the most effective machine learning technique.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The performance of lighter payloads (those weighing 4,000 kg or less) was superior to that of heavier payloads.</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Launching more than 6,000 kilos carries a considerable risk of failure.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Starting in 2013, the success rate for SpaceX launches increased, directly proportional to the number of years until 2020, when it will eventually perfect the launches in the future.</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Among launch sites at KSC, LC-39A has the highest success rate (76.9%).</a:t>
            </a:r>
            <a:endParaRPr lang="tr-TR" sz="1400" dirty="0">
              <a:latin typeface="Abadi" panose="020B0604020104020204" pitchFamily="34" charset="0"/>
            </a:endParaRPr>
          </a:p>
          <a:p>
            <a:pPr marL="285750" indent="-285750" algn="just">
              <a:lnSpc>
                <a:spcPct val="200000"/>
              </a:lnSpc>
              <a:buFont typeface="Arial" panose="020B0604020202020204" pitchFamily="34" charset="0"/>
              <a:buChar char="•"/>
            </a:pPr>
            <a:r>
              <a:rPr lang="en-US" sz="1400" dirty="0">
                <a:latin typeface="Abadi" panose="020B0604020104020204" pitchFamily="34" charset="0"/>
              </a:rPr>
              <a:t>SSO orbits have the highest success rate (100% or more than 1 occurrence). GEO, HEO, SSO, and ES L1 are the most often used orbital trajectories.</a:t>
            </a:r>
            <a:endParaRPr lang="tr-TR" sz="1400" dirty="0">
              <a:latin typeface="Abadi" panose="020B0604020104020204" pitchFamily="34" charset="0"/>
            </a:endParaRPr>
          </a:p>
        </p:txBody>
      </p:sp>
      <p:sp>
        <p:nvSpPr>
          <p:cNvPr id="7" name="Slide Number Placeholder 3">
            <a:extLst>
              <a:ext uri="{FF2B5EF4-FFF2-40B4-BE49-F238E27FC236}">
                <a16:creationId xmlns:a16="http://schemas.microsoft.com/office/drawing/2014/main" id="{9A656861-EDDE-EEF4-7D1E-6E02ECD4E8D2}"/>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45</a:t>
            </a:fld>
            <a:endParaRPr lang="en-US" b="1" dirty="0">
              <a:solidFill>
                <a:schemeClr val="tx1"/>
              </a:solidFill>
            </a:endParaRPr>
          </a:p>
        </p:txBody>
      </p:sp>
    </p:spTree>
    <p:extLst>
      <p:ext uri="{BB962C8B-B14F-4D97-AF65-F5344CB8AC3E}">
        <p14:creationId xmlns:p14="http://schemas.microsoft.com/office/powerpoint/2010/main" val="3688977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light, tall, dark, night&#10;&#10;Description automatically generated">
            <a:extLst>
              <a:ext uri="{FF2B5EF4-FFF2-40B4-BE49-F238E27FC236}">
                <a16:creationId xmlns:a16="http://schemas.microsoft.com/office/drawing/2014/main" id="{00653B7E-AAA9-668D-EF4B-7020B844840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Effect>
                      <a14:saturation sat="200000"/>
                    </a14:imgEffect>
                  </a14:imgLayer>
                </a14:imgProps>
              </a:ext>
            </a:extLst>
          </a:blip>
          <a:srcRect l="1776" b="9322"/>
          <a:stretch/>
        </p:blipFill>
        <p:spPr>
          <a:xfrm>
            <a:off x="84224" y="398924"/>
            <a:ext cx="11975424" cy="6218672"/>
          </a:xfrm>
          <a:prstGeom prst="rect">
            <a:avLst/>
          </a:prstGeom>
        </p:spPr>
      </p:pic>
      <p:sp>
        <p:nvSpPr>
          <p:cNvPr id="3" name="Title 1">
            <a:extLst>
              <a:ext uri="{FF2B5EF4-FFF2-40B4-BE49-F238E27FC236}">
                <a16:creationId xmlns:a16="http://schemas.microsoft.com/office/drawing/2014/main" id="{6059DCD2-1452-FC0E-1C2C-EF757D0BDE85}"/>
              </a:ext>
            </a:extLst>
          </p:cNvPr>
          <p:cNvSpPr txBox="1">
            <a:spLocks/>
          </p:cNvSpPr>
          <p:nvPr/>
        </p:nvSpPr>
        <p:spPr>
          <a:xfrm>
            <a:off x="647911" y="2621672"/>
            <a:ext cx="4862549" cy="16146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tr-TR" sz="8000" b="1" dirty="0">
                <a:solidFill>
                  <a:schemeClr val="bg1"/>
                </a:solidFill>
                <a:latin typeface="Agency FB" panose="020B0503020202020204" pitchFamily="34" charset="0"/>
                <a:cs typeface="Cavolini" panose="020B0502040204020203" pitchFamily="66" charset="0"/>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Text&#10;&#10;Description automatically generated with medium confidence">
            <a:extLst>
              <a:ext uri="{FF2B5EF4-FFF2-40B4-BE49-F238E27FC236}">
                <a16:creationId xmlns:a16="http://schemas.microsoft.com/office/drawing/2014/main" id="{851E0A12-14C4-1CBB-5780-FD00304A837D}"/>
              </a:ext>
            </a:extLst>
          </p:cNvPr>
          <p:cNvPicPr>
            <a:picLocks noChangeAspect="1"/>
          </p:cNvPicPr>
          <p:nvPr/>
        </p:nvPicPr>
        <p:blipFill>
          <a:blip r:embed="rId2"/>
          <a:stretch>
            <a:fillRect/>
          </a:stretch>
        </p:blipFill>
        <p:spPr>
          <a:xfrm>
            <a:off x="5721189" y="1212112"/>
            <a:ext cx="5400000" cy="4179206"/>
          </a:xfrm>
          <a:prstGeom prst="rect">
            <a:avLst/>
          </a:prstGeom>
        </p:spPr>
      </p:pic>
      <p:sp>
        <p:nvSpPr>
          <p:cNvPr id="6" name="TextBox 5">
            <a:extLst>
              <a:ext uri="{FF2B5EF4-FFF2-40B4-BE49-F238E27FC236}">
                <a16:creationId xmlns:a16="http://schemas.microsoft.com/office/drawing/2014/main" id="{4D03A7F7-53FE-84CC-01AE-25D27A1580F0}"/>
              </a:ext>
            </a:extLst>
          </p:cNvPr>
          <p:cNvSpPr txBox="1"/>
          <p:nvPr/>
        </p:nvSpPr>
        <p:spPr>
          <a:xfrm>
            <a:off x="1220237" y="2511972"/>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solidFill>
                  <a:schemeClr val="bg1"/>
                </a:solidFill>
                <a:latin typeface="Abadi" panose="020B0604020104020204" pitchFamily="34" charset="0"/>
                <a:ea typeface="+mj-ea"/>
                <a:cs typeface="+mj-cs"/>
              </a:rPr>
              <a:t>Section 1</a:t>
            </a:r>
          </a:p>
          <a:p>
            <a:pPr algn="ctr">
              <a:lnSpc>
                <a:spcPct val="90000"/>
              </a:lnSpc>
              <a:spcBef>
                <a:spcPct val="0"/>
              </a:spcBef>
              <a:spcAft>
                <a:spcPts val="600"/>
              </a:spcAft>
            </a:pPr>
            <a:r>
              <a:rPr lang="en-US" sz="4000" b="1" dirty="0">
                <a:solidFill>
                  <a:schemeClr val="bg1"/>
                </a:solidFill>
                <a:latin typeface="Abadi" panose="020B0604020104020204" pitchFamily="34" charset="0"/>
                <a:ea typeface="+mj-ea"/>
                <a:cs typeface="+mj-cs"/>
              </a:rPr>
              <a:t>Methodology</a:t>
            </a:r>
          </a:p>
        </p:txBody>
      </p:sp>
      <p:cxnSp>
        <p:nvCxnSpPr>
          <p:cNvPr id="7" name="Straight Connector 6">
            <a:extLst>
              <a:ext uri="{FF2B5EF4-FFF2-40B4-BE49-F238E27FC236}">
                <a16:creationId xmlns:a16="http://schemas.microsoft.com/office/drawing/2014/main" id="{314AC02F-555F-B8D2-C0E5-ED1BDA8D7111}"/>
              </a:ext>
            </a:extLst>
          </p:cNvPr>
          <p:cNvCxnSpPr>
            <a:cxnSpLocks/>
          </p:cNvCxnSpPr>
          <p:nvPr/>
        </p:nvCxnSpPr>
        <p:spPr>
          <a:xfrm>
            <a:off x="1070811" y="3667004"/>
            <a:ext cx="4150894" cy="0"/>
          </a:xfrm>
          <a:prstGeom prst="line">
            <a:avLst/>
          </a:prstGeom>
          <a:ln w="19050" cap="rnd" cmpd="sng">
            <a:solidFill>
              <a:schemeClr val="bg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712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chemeClr val="tx1"/>
                </a:solidFill>
                <a:latin typeface="Abadi" panose="020B0604020104020204" pitchFamily="34" charset="0"/>
              </a:rPr>
              <a:t>Methodology</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6</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275348"/>
            <a:ext cx="10278592" cy="505326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400" b="1" dirty="0">
                <a:solidFill>
                  <a:schemeClr val="tx1"/>
                </a:solidFill>
                <a:latin typeface="Abadi"/>
              </a:rPr>
              <a:t>Executive Summary</a:t>
            </a:r>
          </a:p>
          <a:p>
            <a:pPr>
              <a:lnSpc>
                <a:spcPct val="120000"/>
              </a:lnSpc>
              <a:spcBef>
                <a:spcPts val="1400"/>
              </a:spcBef>
            </a:pPr>
            <a:r>
              <a:rPr lang="en-US" sz="2900" dirty="0">
                <a:solidFill>
                  <a:schemeClr val="accent3">
                    <a:lumMod val="25000"/>
                  </a:schemeClr>
                </a:solidFill>
                <a:latin typeface="Abadi"/>
              </a:rPr>
              <a:t>Data collection methodology:</a:t>
            </a:r>
          </a:p>
          <a:p>
            <a:pPr lvl="1">
              <a:lnSpc>
                <a:spcPct val="120000"/>
              </a:lnSpc>
              <a:spcBef>
                <a:spcPts val="1400"/>
              </a:spcBef>
            </a:pPr>
            <a:r>
              <a:rPr lang="en-US" sz="2600" dirty="0">
                <a:solidFill>
                  <a:schemeClr val="tx1"/>
                </a:solidFill>
                <a:latin typeface="Abadi"/>
              </a:rPr>
              <a:t>Two different data sources were used to construct Space X </a:t>
            </a:r>
            <a:r>
              <a:rPr lang="en-US" sz="2600" dirty="0" err="1">
                <a:solidFill>
                  <a:schemeClr val="tx1"/>
                </a:solidFill>
                <a:latin typeface="Abadi"/>
              </a:rPr>
              <a:t>dataframes</a:t>
            </a:r>
            <a:r>
              <a:rPr lang="en-US" sz="2600" dirty="0">
                <a:solidFill>
                  <a:schemeClr val="tx1"/>
                </a:solidFill>
                <a:latin typeface="Abadi"/>
              </a:rPr>
              <a:t>:</a:t>
            </a:r>
            <a:endParaRPr lang="tr-TR" sz="2600" dirty="0">
              <a:solidFill>
                <a:schemeClr val="tx1"/>
              </a:solidFill>
              <a:latin typeface="Abadi"/>
            </a:endParaRPr>
          </a:p>
          <a:p>
            <a:pPr lvl="2">
              <a:lnSpc>
                <a:spcPct val="120000"/>
              </a:lnSpc>
              <a:spcBef>
                <a:spcPts val="1400"/>
              </a:spcBef>
            </a:pPr>
            <a:r>
              <a:rPr lang="en-US" dirty="0">
                <a:solidFill>
                  <a:schemeClr val="tx1"/>
                </a:solidFill>
                <a:latin typeface="Abadi"/>
              </a:rPr>
              <a:t>SpaceX API: </a:t>
            </a:r>
            <a:r>
              <a:rPr lang="en-US" dirty="0">
                <a:solidFill>
                  <a:srgbClr val="0B49CB"/>
                </a:solidFill>
                <a:latin typeface="Abadi"/>
                <a:hlinkClick r:id="rId2"/>
              </a:rPr>
              <a:t>https://api.spacexdata.com/v4/</a:t>
            </a:r>
            <a:endParaRPr lang="tr-TR" dirty="0">
              <a:solidFill>
                <a:srgbClr val="0B49CB"/>
              </a:solidFill>
              <a:latin typeface="Abadi"/>
            </a:endParaRPr>
          </a:p>
          <a:p>
            <a:pPr lvl="2">
              <a:lnSpc>
                <a:spcPct val="120000"/>
              </a:lnSpc>
              <a:spcBef>
                <a:spcPts val="1400"/>
              </a:spcBef>
            </a:pPr>
            <a:r>
              <a:rPr lang="en-US" dirty="0" err="1">
                <a:solidFill>
                  <a:schemeClr val="tx1"/>
                </a:solidFill>
                <a:latin typeface="Abadi"/>
              </a:rPr>
              <a:t>Webscraping</a:t>
            </a:r>
            <a:r>
              <a:rPr lang="en-US" dirty="0">
                <a:solidFill>
                  <a:schemeClr val="tx1"/>
                </a:solidFill>
                <a:latin typeface="Abadi"/>
              </a:rPr>
              <a:t> from the internet (</a:t>
            </a:r>
            <a:r>
              <a:rPr lang="en-US" dirty="0">
                <a:solidFill>
                  <a:srgbClr val="0B49CB"/>
                </a:solidFill>
                <a:latin typeface="Abadi"/>
                <a:hlinkClick r:id="rId3">
                  <a:extLst>
                    <a:ext uri="{A12FA001-AC4F-418D-AE19-62706E023703}">
                      <ahyp:hlinkClr xmlns:ahyp="http://schemas.microsoft.com/office/drawing/2018/hyperlinkcolor" val="tx"/>
                    </a:ext>
                  </a:extLst>
                </a:hlinkClick>
              </a:rPr>
              <a:t>https://en.wikipedia.org/wiki/List_of_Falcon/_9/_and_Falcon_Heavy_launches</a:t>
            </a:r>
            <a:r>
              <a:rPr lang="en-US" dirty="0">
                <a:solidFill>
                  <a:schemeClr val="tx1"/>
                </a:solidFill>
                <a:latin typeface="Abadi"/>
              </a:rPr>
              <a:t>)</a:t>
            </a:r>
            <a:endParaRPr lang="tr-TR" b="0" i="0" u="none" strike="noStrike" baseline="0" dirty="0">
              <a:solidFill>
                <a:srgbClr val="000000"/>
              </a:solidFill>
              <a:latin typeface="Arial" panose="020B0604020202020204" pitchFamily="34" charset="0"/>
            </a:endParaRPr>
          </a:p>
          <a:p>
            <a:pPr>
              <a:lnSpc>
                <a:spcPct val="120000"/>
              </a:lnSpc>
            </a:pPr>
            <a:r>
              <a:rPr lang="tr-TR" sz="2900" dirty="0" err="1">
                <a:solidFill>
                  <a:schemeClr val="accent3">
                    <a:lumMod val="25000"/>
                  </a:schemeClr>
                </a:solidFill>
                <a:latin typeface="Abadi"/>
              </a:rPr>
              <a:t>Perform</a:t>
            </a:r>
            <a:r>
              <a:rPr lang="tr-TR" sz="2900" dirty="0">
                <a:solidFill>
                  <a:schemeClr val="accent3">
                    <a:lumMod val="25000"/>
                  </a:schemeClr>
                </a:solidFill>
                <a:latin typeface="Abadi"/>
              </a:rPr>
              <a:t> data </a:t>
            </a:r>
            <a:r>
              <a:rPr lang="tr-TR" sz="2900" dirty="0" err="1">
                <a:solidFill>
                  <a:schemeClr val="accent3">
                    <a:lumMod val="25000"/>
                  </a:schemeClr>
                </a:solidFill>
                <a:latin typeface="Abadi"/>
              </a:rPr>
              <a:t>wrangling</a:t>
            </a:r>
            <a:endParaRPr lang="tr-TR" sz="2900" dirty="0">
              <a:solidFill>
                <a:schemeClr val="accent3">
                  <a:lumMod val="25000"/>
                </a:schemeClr>
              </a:solidFill>
              <a:latin typeface="Abadi"/>
            </a:endParaRPr>
          </a:p>
          <a:p>
            <a:pPr lvl="1">
              <a:lnSpc>
                <a:spcPct val="120000"/>
              </a:lnSpc>
            </a:pPr>
            <a:r>
              <a:rPr lang="en-US" sz="2000" b="0" i="0" u="none" strike="noStrike" baseline="0" dirty="0">
                <a:solidFill>
                  <a:schemeClr val="tx1"/>
                </a:solidFill>
                <a:latin typeface="Abadi" panose="020B0604020104020204" pitchFamily="34" charset="0"/>
              </a:rPr>
              <a:t>After collecting and analyzing the characteristics of the collected data, a landing outcome label was derived to further enrich the dataset.</a:t>
            </a:r>
            <a:endParaRPr lang="tr-TR" sz="2000" b="0" i="0" u="none" strike="noStrike" baseline="0" dirty="0">
              <a:solidFill>
                <a:schemeClr val="tx1"/>
              </a:solidFill>
              <a:latin typeface="Abadi" panose="020B0604020104020204" pitchFamily="34" charset="0"/>
            </a:endParaRPr>
          </a:p>
          <a:p>
            <a:pPr>
              <a:lnSpc>
                <a:spcPct val="120000"/>
              </a:lnSpc>
            </a:pPr>
            <a:r>
              <a:rPr lang="en-US" sz="2900" dirty="0">
                <a:solidFill>
                  <a:schemeClr val="accent3">
                    <a:lumMod val="25000"/>
                  </a:schemeClr>
                </a:solidFill>
                <a:latin typeface="Abadi"/>
              </a:rPr>
              <a:t>Perform exploratory data analysis (EDA) using visualization and SQL</a:t>
            </a:r>
          </a:p>
          <a:p>
            <a:pPr>
              <a:lnSpc>
                <a:spcPct val="120000"/>
              </a:lnSpc>
            </a:pPr>
            <a:r>
              <a:rPr lang="en-US" sz="2900" dirty="0">
                <a:solidFill>
                  <a:schemeClr val="accent3">
                    <a:lumMod val="25000"/>
                  </a:schemeClr>
                </a:solidFill>
                <a:latin typeface="Abadi"/>
              </a:rPr>
              <a:t>Perform interactive visual analytics using Folium and </a:t>
            </a:r>
            <a:r>
              <a:rPr lang="en-US" sz="2900" dirty="0" err="1">
                <a:solidFill>
                  <a:schemeClr val="accent3">
                    <a:lumMod val="25000"/>
                  </a:schemeClr>
                </a:solidFill>
                <a:latin typeface="Abadi"/>
              </a:rPr>
              <a:t>Plotly</a:t>
            </a:r>
            <a:r>
              <a:rPr lang="en-US" sz="2900" dirty="0">
                <a:solidFill>
                  <a:schemeClr val="accent3">
                    <a:lumMod val="25000"/>
                  </a:schemeClr>
                </a:solidFill>
                <a:latin typeface="Abadi"/>
              </a:rPr>
              <a:t> Dash</a:t>
            </a:r>
          </a:p>
          <a:p>
            <a:pPr>
              <a:lnSpc>
                <a:spcPct val="120000"/>
              </a:lnSpc>
            </a:pPr>
            <a:r>
              <a:rPr lang="en-US" sz="2900" dirty="0">
                <a:solidFill>
                  <a:schemeClr val="accent3">
                    <a:lumMod val="25000"/>
                  </a:schemeClr>
                </a:solidFill>
                <a:latin typeface="Abadi"/>
              </a:rPr>
              <a:t>Perform predictive analysis using classification models</a:t>
            </a:r>
          </a:p>
          <a:p>
            <a:pPr lvl="1">
              <a:lnSpc>
                <a:spcPct val="120000"/>
              </a:lnSpc>
            </a:pPr>
            <a:r>
              <a:rPr lang="en-US" sz="2000" dirty="0">
                <a:solidFill>
                  <a:schemeClr val="accent3">
                    <a:lumMod val="25000"/>
                  </a:schemeClr>
                </a:solidFill>
                <a:latin typeface="Abadi"/>
              </a:rPr>
              <a:t>Data acquired up until this point was normalized, separated into training and test data sets, and evaluated by four different classification models, with the accuracy of each model assessed utilizing various variable combinations.</a:t>
            </a:r>
            <a:endParaRPr lang="tr-TR" sz="2000" dirty="0">
              <a:solidFill>
                <a:schemeClr val="accent3">
                  <a:lumMod val="25000"/>
                </a:schemeClr>
              </a:solidFill>
              <a:latin typeface="Abadi"/>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954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CAE8A991-CCAB-2CDA-03DA-15EB8DE9F1EC}"/>
              </a:ext>
            </a:extLst>
          </p:cNvPr>
          <p:cNvPicPr>
            <a:picLocks noChangeAspect="1"/>
          </p:cNvPicPr>
          <p:nvPr/>
        </p:nvPicPr>
        <p:blipFill rotWithShape="1">
          <a:blip r:embed="rId2"/>
          <a:srcRect l="9520" t="6053" r="8488" b="7759"/>
          <a:stretch/>
        </p:blipFill>
        <p:spPr>
          <a:xfrm>
            <a:off x="9565487" y="5018586"/>
            <a:ext cx="1824586" cy="1530981"/>
          </a:xfrm>
          <a:prstGeom prst="rect">
            <a:avLst/>
          </a:prstGeom>
        </p:spPr>
      </p:pic>
      <p:pic>
        <p:nvPicPr>
          <p:cNvPr id="7" name="Picture 6" descr="Diagram&#10;&#10;Description automatically generated">
            <a:extLst>
              <a:ext uri="{FF2B5EF4-FFF2-40B4-BE49-F238E27FC236}">
                <a16:creationId xmlns:a16="http://schemas.microsoft.com/office/drawing/2014/main" id="{B76B27FA-3297-7F6D-56C6-6D26382C4B76}"/>
              </a:ext>
            </a:extLst>
          </p:cNvPr>
          <p:cNvPicPr>
            <a:picLocks noChangeAspect="1"/>
          </p:cNvPicPr>
          <p:nvPr/>
        </p:nvPicPr>
        <p:blipFill rotWithShape="1">
          <a:blip r:embed="rId3"/>
          <a:srcRect t="9458" r="2676" b="7636"/>
          <a:stretch/>
        </p:blipFill>
        <p:spPr>
          <a:xfrm>
            <a:off x="6545179" y="1433186"/>
            <a:ext cx="5041232" cy="3427562"/>
          </a:xfrm>
          <a:prstGeom prst="rect">
            <a:avLst/>
          </a:prstGeom>
        </p:spPr>
      </p:pic>
      <p:sp>
        <p:nvSpPr>
          <p:cNvPr id="5" name="Title 1">
            <a:extLst>
              <a:ext uri="{FF2B5EF4-FFF2-40B4-BE49-F238E27FC236}">
                <a16:creationId xmlns:a16="http://schemas.microsoft.com/office/drawing/2014/main" id="{FC66AA48-6143-929B-6FF7-081FA2CE5715}"/>
              </a:ext>
            </a:extLst>
          </p:cNvPr>
          <p:cNvSpPr txBox="1">
            <a:spLocks/>
          </p:cNvSpPr>
          <p:nvPr/>
        </p:nvSpPr>
        <p:spPr>
          <a:xfrm>
            <a:off x="958697" y="69020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a:solidFill>
                  <a:schemeClr val="tx1"/>
                </a:solidFill>
                <a:latin typeface="Abadi" panose="020B0604020104020204" pitchFamily="34" charset="0"/>
              </a:rPr>
              <a:t>Data Collection</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7</a:t>
            </a:fld>
            <a:endParaRPr lang="en-US" b="1" dirty="0">
              <a:solidFill>
                <a:schemeClr val="tx1"/>
              </a:solidFill>
            </a:endParaRPr>
          </a:p>
        </p:txBody>
      </p:sp>
      <p:sp>
        <p:nvSpPr>
          <p:cNvPr id="2" name="Content Placeholder 2">
            <a:extLst>
              <a:ext uri="{FF2B5EF4-FFF2-40B4-BE49-F238E27FC236}">
                <a16:creationId xmlns:a16="http://schemas.microsoft.com/office/drawing/2014/main" id="{A382B9DE-80FF-83A9-FF00-9C76521D078E}"/>
              </a:ext>
            </a:extLst>
          </p:cNvPr>
          <p:cNvSpPr txBox="1">
            <a:spLocks/>
          </p:cNvSpPr>
          <p:nvPr/>
        </p:nvSpPr>
        <p:spPr>
          <a:xfrm>
            <a:off x="994999" y="1371604"/>
            <a:ext cx="5550180" cy="433136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tr-TR" sz="2000" dirty="0" err="1">
                <a:solidFill>
                  <a:schemeClr val="tx1"/>
                </a:solidFill>
                <a:latin typeface="Abadi"/>
              </a:rPr>
              <a:t>Firstly</a:t>
            </a:r>
            <a:r>
              <a:rPr lang="tr-TR" sz="2000" dirty="0">
                <a:solidFill>
                  <a:schemeClr val="tx1"/>
                </a:solidFill>
                <a:latin typeface="Abadi"/>
              </a:rPr>
              <a:t>, t</a:t>
            </a:r>
            <a:r>
              <a:rPr lang="en-US" sz="2000" dirty="0">
                <a:solidFill>
                  <a:schemeClr val="tx1"/>
                </a:solidFill>
                <a:latin typeface="Abadi"/>
              </a:rPr>
              <a:t>he datasets were compiled by using the SpaceX REST API, so that we were able to interact with launch data from SpaceX.</a:t>
            </a:r>
            <a:endParaRPr lang="tr-TR" sz="20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 The API will give us information about launches, such as the type of rocket used, the payload that was sent, the parameters of the launch, the parameters of the landing, and the outcome of the landing.</a:t>
            </a:r>
            <a:endParaRPr lang="tr-TR" sz="16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 We intend to employ this data to determine the likelihood that a SpaceX rocket will land successfully.</a:t>
            </a:r>
            <a:endParaRPr lang="tr-TR" sz="1600" dirty="0">
              <a:solidFill>
                <a:schemeClr val="tx1"/>
              </a:solidFill>
              <a:latin typeface="Abadi"/>
            </a:endParaRPr>
          </a:p>
          <a:p>
            <a:pPr marL="457200" lvl="1" indent="0">
              <a:lnSpc>
                <a:spcPct val="120000"/>
              </a:lnSpc>
              <a:spcBef>
                <a:spcPts val="1400"/>
              </a:spcBef>
              <a:buNone/>
            </a:pPr>
            <a:r>
              <a:rPr lang="en-US" sz="1600" dirty="0">
                <a:solidFill>
                  <a:schemeClr val="tx1"/>
                </a:solidFill>
                <a:latin typeface="Abadi"/>
              </a:rPr>
              <a:t>•</a:t>
            </a:r>
            <a:r>
              <a:rPr lang="tr-TR" sz="1600" dirty="0">
                <a:solidFill>
                  <a:schemeClr val="tx1"/>
                </a:solidFill>
                <a:latin typeface="Abadi"/>
              </a:rPr>
              <a:t> </a:t>
            </a:r>
            <a:r>
              <a:rPr lang="en-US" sz="1600" dirty="0">
                <a:solidFill>
                  <a:schemeClr val="tx1"/>
                </a:solidFill>
                <a:latin typeface="Abadi"/>
              </a:rPr>
              <a:t>To access the SpaceX REST API, enter </a:t>
            </a:r>
            <a:r>
              <a:rPr lang="tr-TR" altLang="tr-TR" sz="1600" u="sng" dirty="0">
                <a:solidFill>
                  <a:srgbClr val="0B49CB"/>
                </a:solidFill>
                <a:latin typeface="Abadi"/>
                <a:hlinkClick r:id="rId4"/>
              </a:rPr>
              <a:t>https://api.spacexdata.com/v4/</a:t>
            </a:r>
            <a:r>
              <a:rPr lang="tr-TR" altLang="tr-TR" sz="1600" dirty="0">
                <a:solidFill>
                  <a:srgbClr val="0B49CB"/>
                </a:solidFill>
                <a:latin typeface="Abadi"/>
              </a:rPr>
              <a:t> </a:t>
            </a:r>
            <a:r>
              <a:rPr lang="en-US" sz="1600" dirty="0">
                <a:solidFill>
                  <a:schemeClr val="tx1"/>
                </a:solidFill>
                <a:latin typeface="Abadi"/>
              </a:rPr>
              <a:t>into your browser's address bar.</a:t>
            </a:r>
            <a:endParaRPr lang="tr-TR" sz="1600" dirty="0">
              <a:solidFill>
                <a:schemeClr val="tx1"/>
              </a:solidFill>
              <a:latin typeface="Abadi"/>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1070811" y="1251283"/>
            <a:ext cx="10166684"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4" name="Rectangle 1">
            <a:extLst>
              <a:ext uri="{FF2B5EF4-FFF2-40B4-BE49-F238E27FC236}">
                <a16:creationId xmlns:a16="http://schemas.microsoft.com/office/drawing/2014/main" id="{FC512FDC-DDF2-C51A-1730-A62F4253804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900" b="0" i="0" u="none" strike="noStrike" cap="none" normalizeH="0" baseline="0" dirty="0">
                <a:ln>
                  <a:noFill/>
                </a:ln>
                <a:solidFill>
                  <a:srgbClr val="212121"/>
                </a:solidFill>
                <a:effectLst/>
                <a:latin typeface="Arial Unicode MS" panose="020B0604020202020204" pitchFamily="34" charset="-128"/>
              </a:rPr>
              <a:t>https://api.spacexdata.com/v4/launches/past</a:t>
            </a:r>
            <a:r>
              <a:rPr kumimoji="0" lang="tr-TR" altLang="tr-TR" sz="800" b="0" i="0" u="none" strike="noStrike" cap="none" normalizeH="0" baseline="0" dirty="0">
                <a:ln>
                  <a:noFill/>
                </a:ln>
                <a:solidFill>
                  <a:schemeClr val="tx1"/>
                </a:solidFill>
                <a:effectLst/>
              </a:rPr>
              <a:t> </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8236CAA0-9DFF-5DAD-CD18-2164DEB30FB4}"/>
              </a:ext>
            </a:extLst>
          </p:cNvPr>
          <p:cNvSpPr txBox="1"/>
          <p:nvPr/>
        </p:nvSpPr>
        <p:spPr>
          <a:xfrm>
            <a:off x="994999" y="5492217"/>
            <a:ext cx="8417910" cy="805477"/>
          </a:xfrm>
          <a:prstGeom prst="rect">
            <a:avLst/>
          </a:prstGeom>
          <a:noFill/>
        </p:spPr>
        <p:txBody>
          <a:bodyPr wrap="square">
            <a:spAutoFit/>
          </a:bodyPr>
          <a:lstStyle/>
          <a:p>
            <a:pPr marL="0" indent="0">
              <a:lnSpc>
                <a:spcPct val="120000"/>
              </a:lnSpc>
              <a:spcBef>
                <a:spcPts val="1400"/>
              </a:spcBef>
              <a:buNone/>
            </a:pPr>
            <a:r>
              <a:rPr lang="tr-TR" sz="2000" dirty="0" err="1">
                <a:solidFill>
                  <a:schemeClr val="tx1"/>
                </a:solidFill>
                <a:latin typeface="Abadi"/>
              </a:rPr>
              <a:t>Secondly</a:t>
            </a:r>
            <a:r>
              <a:rPr lang="tr-TR" sz="2000" dirty="0">
                <a:solidFill>
                  <a:schemeClr val="tx1"/>
                </a:solidFill>
                <a:latin typeface="Abadi"/>
              </a:rPr>
              <a:t>, </a:t>
            </a:r>
            <a:r>
              <a:rPr lang="tr-TR" sz="2000" dirty="0">
                <a:latin typeface="Abadi"/>
              </a:rPr>
              <a:t>w</a:t>
            </a:r>
            <a:r>
              <a:rPr lang="en-US" sz="2000" dirty="0" err="1">
                <a:solidFill>
                  <a:schemeClr val="tx1"/>
                </a:solidFill>
                <a:latin typeface="Abadi"/>
              </a:rPr>
              <a:t>ebscraping</a:t>
            </a:r>
            <a:r>
              <a:rPr lang="en-US" sz="2000" dirty="0">
                <a:solidFill>
                  <a:schemeClr val="tx1"/>
                </a:solidFill>
                <a:latin typeface="Abadi"/>
              </a:rPr>
              <a:t> Wikipedia with </a:t>
            </a:r>
            <a:r>
              <a:rPr lang="en-US" sz="2000" dirty="0" err="1">
                <a:solidFill>
                  <a:schemeClr val="tx1"/>
                </a:solidFill>
                <a:latin typeface="Abadi"/>
              </a:rPr>
              <a:t>BeautifulSoup</a:t>
            </a:r>
            <a:r>
              <a:rPr lang="en-US" sz="2000" dirty="0">
                <a:solidFill>
                  <a:schemeClr val="tx1"/>
                </a:solidFill>
                <a:latin typeface="Abadi"/>
              </a:rPr>
              <a:t> is another method </a:t>
            </a:r>
            <a:r>
              <a:rPr lang="tr-TR" sz="2000" dirty="0">
                <a:solidFill>
                  <a:schemeClr val="tx1"/>
                </a:solidFill>
                <a:latin typeface="Abadi"/>
              </a:rPr>
              <a:t>used </a:t>
            </a:r>
            <a:r>
              <a:rPr lang="en-US" sz="2000" dirty="0">
                <a:solidFill>
                  <a:schemeClr val="tx1"/>
                </a:solidFill>
                <a:latin typeface="Abadi"/>
              </a:rPr>
              <a:t>for obtaining Falcon 9 launch data.</a:t>
            </a:r>
            <a:endParaRPr lang="tr-TR" sz="2000" dirty="0">
              <a:solidFill>
                <a:schemeClr val="accent3">
                  <a:lumMod val="25000"/>
                </a:schemeClr>
              </a:solidFill>
              <a:latin typeface="Abadi"/>
            </a:endParaRPr>
          </a:p>
        </p:txBody>
      </p:sp>
    </p:spTree>
    <p:extLst>
      <p:ext uri="{BB962C8B-B14F-4D97-AF65-F5344CB8AC3E}">
        <p14:creationId xmlns:p14="http://schemas.microsoft.com/office/powerpoint/2010/main" val="369610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554654" y="1019290"/>
            <a:ext cx="326242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200" dirty="0">
                <a:solidFill>
                  <a:schemeClr val="tx1"/>
                </a:solidFill>
                <a:latin typeface="Abadi" panose="020B0604020104020204" pitchFamily="34" charset="0"/>
              </a:rPr>
              <a:t>Data Collection</a:t>
            </a:r>
            <a:r>
              <a:rPr lang="tr-TR" dirty="0">
                <a:solidFill>
                  <a:schemeClr val="tx1"/>
                </a:solidFill>
                <a:latin typeface="Abadi" panose="020B0604020104020204" pitchFamily="34" charset="0"/>
              </a:rPr>
              <a:t> </a:t>
            </a:r>
            <a:r>
              <a:rPr lang="tr-TR" dirty="0" err="1">
                <a:solidFill>
                  <a:schemeClr val="tx1"/>
                </a:solidFill>
                <a:latin typeface="Abadi" panose="020B0604020104020204" pitchFamily="34" charset="0"/>
              </a:rPr>
              <a:t>SpaceX</a:t>
            </a:r>
            <a:r>
              <a:rPr lang="tr-TR" dirty="0">
                <a:solidFill>
                  <a:schemeClr val="tx1"/>
                </a:solidFill>
                <a:latin typeface="Abadi" panose="020B0604020104020204" pitchFamily="34" charset="0"/>
              </a:rPr>
              <a:t> API </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8</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656133" y="1251283"/>
            <a:ext cx="2629319"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49B24CDA-5ECA-B993-F9ED-0E79F9406E6D}"/>
              </a:ext>
            </a:extLst>
          </p:cNvPr>
          <p:cNvPicPr>
            <a:picLocks noChangeAspect="1"/>
          </p:cNvPicPr>
          <p:nvPr/>
        </p:nvPicPr>
        <p:blipFill rotWithShape="1">
          <a:blip r:embed="rId3"/>
          <a:srcRect t="3446"/>
          <a:stretch/>
        </p:blipFill>
        <p:spPr>
          <a:xfrm>
            <a:off x="3689502" y="430789"/>
            <a:ext cx="7952380" cy="6142649"/>
          </a:xfrm>
          <a:prstGeom prst="rect">
            <a:avLst/>
          </a:prstGeom>
        </p:spPr>
      </p:pic>
      <p:sp>
        <p:nvSpPr>
          <p:cNvPr id="14" name="TextBox 13">
            <a:extLst>
              <a:ext uri="{FF2B5EF4-FFF2-40B4-BE49-F238E27FC236}">
                <a16:creationId xmlns:a16="http://schemas.microsoft.com/office/drawing/2014/main" id="{61707124-837E-F684-2AE8-3D87F0610F4D}"/>
              </a:ext>
            </a:extLst>
          </p:cNvPr>
          <p:cNvSpPr txBox="1"/>
          <p:nvPr/>
        </p:nvSpPr>
        <p:spPr>
          <a:xfrm>
            <a:off x="575920" y="1921782"/>
            <a:ext cx="6093994" cy="369332"/>
          </a:xfrm>
          <a:prstGeom prst="rect">
            <a:avLst/>
          </a:prstGeom>
          <a:noFill/>
        </p:spPr>
        <p:txBody>
          <a:bodyPr wrap="square">
            <a:spAutoFit/>
          </a:bodyPr>
          <a:lstStyle/>
          <a:p>
            <a:r>
              <a:rPr lang="tr-TR" dirty="0" err="1">
                <a:solidFill>
                  <a:srgbClr val="0B49CB"/>
                </a:solidFill>
                <a:hlinkClick r:id="rId4">
                  <a:extLst>
                    <a:ext uri="{A12FA001-AC4F-418D-AE19-62706E023703}">
                      <ahyp:hlinkClr xmlns:ahyp="http://schemas.microsoft.com/office/drawing/2018/hyperlinkcolor" val="tx"/>
                    </a:ext>
                  </a:extLst>
                </a:hlinkClick>
              </a:rPr>
              <a:t>GitHub</a:t>
            </a:r>
            <a:r>
              <a:rPr lang="tr-TR" dirty="0">
                <a:solidFill>
                  <a:srgbClr val="0B49CB"/>
                </a:solidFill>
                <a:hlinkClick r:id="rId4">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19" name="Diagram 18">
            <a:extLst>
              <a:ext uri="{FF2B5EF4-FFF2-40B4-BE49-F238E27FC236}">
                <a16:creationId xmlns:a16="http://schemas.microsoft.com/office/drawing/2014/main" id="{8234534B-BF7A-A2BD-C496-DEF08E8BDD00}"/>
              </a:ext>
            </a:extLst>
          </p:cNvPr>
          <p:cNvGraphicFramePr/>
          <p:nvPr>
            <p:extLst>
              <p:ext uri="{D42A27DB-BD31-4B8C-83A1-F6EECF244321}">
                <p14:modId xmlns:p14="http://schemas.microsoft.com/office/powerpoint/2010/main" val="2549181740"/>
              </p:ext>
            </p:extLst>
          </p:nvPr>
        </p:nvGraphicFramePr>
        <p:xfrm>
          <a:off x="629079" y="2676459"/>
          <a:ext cx="2656373" cy="34797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9973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66AA48-6143-929B-6FF7-081FA2CE5715}"/>
              </a:ext>
            </a:extLst>
          </p:cNvPr>
          <p:cNvSpPr txBox="1">
            <a:spLocks/>
          </p:cNvSpPr>
          <p:nvPr/>
        </p:nvSpPr>
        <p:spPr>
          <a:xfrm>
            <a:off x="554654" y="1019290"/>
            <a:ext cx="3262429"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sz="3200" dirty="0">
                <a:solidFill>
                  <a:schemeClr val="tx1"/>
                </a:solidFill>
                <a:latin typeface="Abadi" panose="020B0604020104020204" pitchFamily="34" charset="0"/>
              </a:rPr>
              <a:t>Data Collection</a:t>
            </a:r>
            <a:r>
              <a:rPr lang="tr-TR" dirty="0">
                <a:solidFill>
                  <a:schemeClr val="tx1"/>
                </a:solidFill>
                <a:latin typeface="Abadi" panose="020B0604020104020204" pitchFamily="34" charset="0"/>
              </a:rPr>
              <a:t> </a:t>
            </a:r>
          </a:p>
          <a:p>
            <a:r>
              <a:rPr lang="tr-TR" dirty="0" err="1">
                <a:solidFill>
                  <a:schemeClr val="tx1"/>
                </a:solidFill>
                <a:latin typeface="Abadi" panose="020B0604020104020204" pitchFamily="34" charset="0"/>
              </a:rPr>
              <a:t>Scraping</a:t>
            </a:r>
            <a:endParaRPr lang="en-US" dirty="0">
              <a:solidFill>
                <a:schemeClr val="tx1"/>
              </a:solidFill>
              <a:latin typeface="Abadi" panose="020B0604020104020204" pitchFamily="34" charset="0"/>
            </a:endParaRPr>
          </a:p>
        </p:txBody>
      </p:sp>
      <p:sp>
        <p:nvSpPr>
          <p:cNvPr id="24" name="Slide Number Placeholder 3">
            <a:extLst>
              <a:ext uri="{FF2B5EF4-FFF2-40B4-BE49-F238E27FC236}">
                <a16:creationId xmlns:a16="http://schemas.microsoft.com/office/drawing/2014/main" id="{8076021A-6C55-E0E0-479A-2A6BC549E68B}"/>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b="1" smtClean="0">
                <a:solidFill>
                  <a:schemeClr val="tx1"/>
                </a:solidFill>
              </a:rPr>
              <a:pPr/>
              <a:t>9</a:t>
            </a:fld>
            <a:endParaRPr lang="en-US" b="1" dirty="0">
              <a:solidFill>
                <a:schemeClr val="tx1"/>
              </a:solidFill>
            </a:endParaRPr>
          </a:p>
        </p:txBody>
      </p:sp>
      <p:cxnSp>
        <p:nvCxnSpPr>
          <p:cNvPr id="3" name="Straight Connector 2">
            <a:extLst>
              <a:ext uri="{FF2B5EF4-FFF2-40B4-BE49-F238E27FC236}">
                <a16:creationId xmlns:a16="http://schemas.microsoft.com/office/drawing/2014/main" id="{DEC61AFA-747E-9266-817E-323800A6343D}"/>
              </a:ext>
            </a:extLst>
          </p:cNvPr>
          <p:cNvCxnSpPr>
            <a:cxnSpLocks/>
          </p:cNvCxnSpPr>
          <p:nvPr/>
        </p:nvCxnSpPr>
        <p:spPr>
          <a:xfrm>
            <a:off x="656133" y="1251283"/>
            <a:ext cx="2629319" cy="0"/>
          </a:xfrm>
          <a:prstGeom prst="line">
            <a:avLst/>
          </a:prstGeom>
          <a:ln w="19050" cap="rnd" cmpd="sng">
            <a:solidFill>
              <a:schemeClr val="tx1"/>
            </a:solidFill>
            <a:prstDash val="solid"/>
            <a:round/>
            <a:headEnd type="none" w="sm" len="sm"/>
            <a:tailEnd type="none" w="sm" len="sm"/>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1707124-837E-F684-2AE8-3D87F0610F4D}"/>
              </a:ext>
            </a:extLst>
          </p:cNvPr>
          <p:cNvSpPr txBox="1"/>
          <p:nvPr/>
        </p:nvSpPr>
        <p:spPr>
          <a:xfrm>
            <a:off x="575920" y="1921782"/>
            <a:ext cx="6093994" cy="369332"/>
          </a:xfrm>
          <a:prstGeom prst="rect">
            <a:avLst/>
          </a:prstGeom>
          <a:noFill/>
        </p:spPr>
        <p:txBody>
          <a:bodyPr wrap="square">
            <a:spAutoFit/>
          </a:bodyPr>
          <a:lstStyle/>
          <a:p>
            <a:r>
              <a:rPr lang="tr-TR" dirty="0" err="1">
                <a:solidFill>
                  <a:srgbClr val="0B49CB"/>
                </a:solidFill>
                <a:hlinkClick r:id="rId3">
                  <a:extLst>
                    <a:ext uri="{A12FA001-AC4F-418D-AE19-62706E023703}">
                      <ahyp:hlinkClr xmlns:ahyp="http://schemas.microsoft.com/office/drawing/2018/hyperlinkcolor" val="tx"/>
                    </a:ext>
                  </a:extLst>
                </a:hlinkClick>
              </a:rPr>
              <a:t>GitHub</a:t>
            </a:r>
            <a:r>
              <a:rPr lang="tr-TR" dirty="0">
                <a:solidFill>
                  <a:srgbClr val="0B49CB"/>
                </a:solidFill>
                <a:hlinkClick r:id="rId3">
                  <a:extLst>
                    <a:ext uri="{A12FA001-AC4F-418D-AE19-62706E023703}">
                      <ahyp:hlinkClr xmlns:ahyp="http://schemas.microsoft.com/office/drawing/2018/hyperlinkcolor" val="tx"/>
                    </a:ext>
                  </a:extLst>
                </a:hlinkClick>
              </a:rPr>
              <a:t> URL to Notebook</a:t>
            </a:r>
            <a:endParaRPr lang="tr-TR" dirty="0">
              <a:solidFill>
                <a:srgbClr val="0B49CB"/>
              </a:solidFill>
            </a:endParaRPr>
          </a:p>
        </p:txBody>
      </p:sp>
      <p:graphicFrame>
        <p:nvGraphicFramePr>
          <p:cNvPr id="19" name="Diagram 18">
            <a:extLst>
              <a:ext uri="{FF2B5EF4-FFF2-40B4-BE49-F238E27FC236}">
                <a16:creationId xmlns:a16="http://schemas.microsoft.com/office/drawing/2014/main" id="{8234534B-BF7A-A2BD-C496-DEF08E8BDD00}"/>
              </a:ext>
            </a:extLst>
          </p:cNvPr>
          <p:cNvGraphicFramePr/>
          <p:nvPr>
            <p:extLst>
              <p:ext uri="{D42A27DB-BD31-4B8C-83A1-F6EECF244321}">
                <p14:modId xmlns:p14="http://schemas.microsoft.com/office/powerpoint/2010/main" val="2014836414"/>
              </p:ext>
            </p:extLst>
          </p:nvPr>
        </p:nvGraphicFramePr>
        <p:xfrm>
          <a:off x="629079" y="2676459"/>
          <a:ext cx="2656373" cy="3479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Graphical user interface&#10;&#10;Description automatically generated with low confidence">
            <a:extLst>
              <a:ext uri="{FF2B5EF4-FFF2-40B4-BE49-F238E27FC236}">
                <a16:creationId xmlns:a16="http://schemas.microsoft.com/office/drawing/2014/main" id="{E8D21788-40F2-74BA-7E38-5833AA79514B}"/>
              </a:ext>
            </a:extLst>
          </p:cNvPr>
          <p:cNvPicPr>
            <a:picLocks noChangeAspect="1"/>
          </p:cNvPicPr>
          <p:nvPr/>
        </p:nvPicPr>
        <p:blipFill rotWithShape="1">
          <a:blip r:embed="rId9"/>
          <a:srcRect t="4231"/>
          <a:stretch/>
        </p:blipFill>
        <p:spPr>
          <a:xfrm>
            <a:off x="3630928" y="439292"/>
            <a:ext cx="8096784" cy="6203373"/>
          </a:xfrm>
          <a:prstGeom prst="rect">
            <a:avLst/>
          </a:prstGeom>
        </p:spPr>
      </p:pic>
    </p:spTree>
    <p:extLst>
      <p:ext uri="{BB962C8B-B14F-4D97-AF65-F5344CB8AC3E}">
        <p14:creationId xmlns:p14="http://schemas.microsoft.com/office/powerpoint/2010/main" val="143389962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2006/documentManagement/types"/>
    <ds:schemaRef ds:uri="155be751-a274-42e8-93fb-f39d3b9bccc8"/>
    <ds:schemaRef ds:uri="http://purl.org/dc/elements/1.1/"/>
    <ds:schemaRef ds:uri="http://schemas.microsoft.com/office/2006/metadata/properties"/>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4502</TotalTime>
  <Words>3510</Words>
  <Application>Microsoft Office PowerPoint</Application>
  <PresentationFormat>Widescreen</PresentationFormat>
  <Paragraphs>312</Paragraphs>
  <Slides>46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 Unicode MS</vt:lpstr>
      <vt:lpstr>Abadi</vt:lpstr>
      <vt:lpstr>Agency FB</vt:lpstr>
      <vt:lpstr>Arial</vt:lpstr>
      <vt:lpstr>Calibri</vt:lpstr>
      <vt:lpstr>Calibri Light</vt:lpstr>
      <vt:lpstr>IBM Plex Mono SemiBold</vt:lpstr>
      <vt:lpstr>Lato</vt:lpstr>
      <vt:lpstr>Custom Design</vt:lpstr>
      <vt:lpstr>Winning Space Race with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GÖKHAN DEDE</cp:lastModifiedBy>
  <cp:revision>284</cp:revision>
  <dcterms:created xsi:type="dcterms:W3CDTF">2021-04-29T18:58:34Z</dcterms:created>
  <dcterms:modified xsi:type="dcterms:W3CDTF">2023-03-05T12:39:51Z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